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0" r:id="rId4"/>
    <p:sldId id="266" r:id="rId5"/>
    <p:sldId id="268" r:id="rId6"/>
    <p:sldId id="305" r:id="rId7"/>
    <p:sldId id="269" r:id="rId8"/>
    <p:sldId id="271" r:id="rId9"/>
    <p:sldId id="272" r:id="rId10"/>
    <p:sldId id="273" r:id="rId11"/>
    <p:sldId id="274" r:id="rId12"/>
    <p:sldId id="275" r:id="rId13"/>
    <p:sldId id="284" r:id="rId14"/>
    <p:sldId id="267" r:id="rId15"/>
    <p:sldId id="286" r:id="rId16"/>
    <p:sldId id="317" r:id="rId17"/>
    <p:sldId id="307" r:id="rId18"/>
    <p:sldId id="277" r:id="rId19"/>
    <p:sldId id="308" r:id="rId20"/>
    <p:sldId id="311" r:id="rId21"/>
    <p:sldId id="312" r:id="rId22"/>
    <p:sldId id="313" r:id="rId23"/>
    <p:sldId id="314" r:id="rId24"/>
    <p:sldId id="282" r:id="rId25"/>
    <p:sldId id="285" r:id="rId26"/>
    <p:sldId id="287" r:id="rId27"/>
    <p:sldId id="288" r:id="rId28"/>
    <p:sldId id="291" r:id="rId29"/>
    <p:sldId id="290" r:id="rId30"/>
    <p:sldId id="292" r:id="rId31"/>
    <p:sldId id="296" r:id="rId32"/>
    <p:sldId id="297" r:id="rId33"/>
    <p:sldId id="299" r:id="rId34"/>
    <p:sldId id="300" r:id="rId35"/>
    <p:sldId id="294" r:id="rId36"/>
    <p:sldId id="301" r:id="rId37"/>
    <p:sldId id="302" r:id="rId38"/>
    <p:sldId id="319" r:id="rId39"/>
    <p:sldId id="321" r:id="rId40"/>
    <p:sldId id="322" r:id="rId41"/>
    <p:sldId id="323" r:id="rId42"/>
    <p:sldId id="320"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E7B678-0FB8-4785-902F-0E291AF252D9}">
          <p14:sldIdLst>
            <p14:sldId id="256"/>
          </p14:sldIdLst>
        </p14:section>
        <p14:section name="Introduction" id="{2EFE2E2C-6498-406F-A518-2A942131E4BB}">
          <p14:sldIdLst>
            <p14:sldId id="257"/>
          </p14:sldIdLst>
        </p14:section>
        <p14:section name="Cranial Bones" id="{0415AE78-B84C-41D8-B30D-F2FFAEBF2C08}">
          <p14:sldIdLst>
            <p14:sldId id="270"/>
            <p14:sldId id="266"/>
            <p14:sldId id="268"/>
            <p14:sldId id="305"/>
            <p14:sldId id="269"/>
            <p14:sldId id="271"/>
            <p14:sldId id="272"/>
            <p14:sldId id="273"/>
            <p14:sldId id="274"/>
            <p14:sldId id="275"/>
            <p14:sldId id="284"/>
            <p14:sldId id="267"/>
            <p14:sldId id="286"/>
          </p14:sldIdLst>
        </p14:section>
        <p14:section name=" Facial Bones" id="{EAFCE5DF-CE53-4C33-91C8-256F9D690A3F}">
          <p14:sldIdLst>
            <p14:sldId id="317"/>
            <p14:sldId id="307"/>
            <p14:sldId id="277"/>
            <p14:sldId id="308"/>
            <p14:sldId id="311"/>
            <p14:sldId id="312"/>
          </p14:sldIdLst>
        </p14:section>
        <p14:section name="Special Structures" id="{5510C47D-9454-4782-AA9E-6DF2F35850A5}">
          <p14:sldIdLst>
            <p14:sldId id="313"/>
            <p14:sldId id="314"/>
            <p14:sldId id="282"/>
            <p14:sldId id="285"/>
          </p14:sldIdLst>
        </p14:section>
        <p14:section name="Hyoid Bone" id="{20AFC26C-D4B1-4E71-AD72-5227C48275A5}">
          <p14:sldIdLst>
            <p14:sldId id="287"/>
          </p14:sldIdLst>
        </p14:section>
        <p14:section name="Vertebral Column" id="{B3121F84-C09F-45C4-B277-A9A16E46D76C}">
          <p14:sldIdLst>
            <p14:sldId id="288"/>
            <p14:sldId id="291"/>
            <p14:sldId id="290"/>
            <p14:sldId id="292"/>
            <p14:sldId id="296"/>
            <p14:sldId id="297"/>
            <p14:sldId id="299"/>
            <p14:sldId id="300"/>
          </p14:sldIdLst>
        </p14:section>
        <p14:section name="Thoracic Bones" id="{73D07D34-C32A-470B-9849-90645232C469}">
          <p14:sldIdLst>
            <p14:sldId id="294"/>
            <p14:sldId id="301"/>
            <p14:sldId id="302"/>
            <p14:sldId id="319"/>
          </p14:sldIdLst>
        </p14:section>
        <p14:section name="Clinical Connection" id="{EF21A744-F0A0-4672-ABCA-4014B277D598}">
          <p14:sldIdLst>
            <p14:sldId id="321"/>
            <p14:sldId id="322"/>
            <p14:sldId id="323"/>
          </p14:sldIdLst>
        </p14:section>
        <p14:section name="Videos" id="{15759A4F-A68B-4150-B764-9C2F9727FBB3}">
          <p14:sldIdLst>
            <p14:sldId id="32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gess, Paige" initials="DP" lastIdx="2" clrIdx="0">
    <p:extLst>
      <p:ext uri="{19B8F6BF-5375-455C-9EA6-DF929625EA0E}">
        <p15:presenceInfo xmlns:p15="http://schemas.microsoft.com/office/powerpoint/2012/main" userId="S::PDingess@lccc.wy.edu::49c6d2e7-48c9-438a-9009-c3463eb9d0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BF62"/>
    <a:srgbClr val="EF955A"/>
    <a:srgbClr val="6BB4C3"/>
    <a:srgbClr val="69A250"/>
    <a:srgbClr val="69933E"/>
    <a:srgbClr val="73A5CF"/>
    <a:srgbClr val="FFFFFF"/>
    <a:srgbClr val="A67F59"/>
    <a:srgbClr val="F9A88D"/>
    <a:srgbClr val="C4A9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05" d="100"/>
          <a:sy n="105" d="100"/>
        </p:scale>
        <p:origin x="528" y="64"/>
      </p:cViewPr>
      <p:guideLst/>
    </p:cSldViewPr>
  </p:slideViewPr>
  <p:notesTextViewPr>
    <p:cViewPr>
      <p:scale>
        <a:sx n="1" d="1"/>
        <a:sy n="1" d="1"/>
      </p:scale>
      <p:origin x="0" y="0"/>
    </p:cViewPr>
  </p:notesTextViewPr>
  <p:sorterViewPr>
    <p:cViewPr>
      <p:scale>
        <a:sx n="100" d="100"/>
        <a:sy n="100" d="100"/>
      </p:scale>
      <p:origin x="0" y="-69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5A79297-6B91-4457-9252-1CFD647B3D6A}"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34170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79297-6B91-4457-9252-1CFD647B3D6A}"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172345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79297-6B91-4457-9252-1CFD647B3D6A}"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1968570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A79297-6B91-4457-9252-1CFD647B3D6A}"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439854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5A79297-6B91-4457-9252-1CFD647B3D6A}"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1885282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A79297-6B91-4457-9252-1CFD647B3D6A}"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2320524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A79297-6B91-4457-9252-1CFD647B3D6A}" type="datetimeFigureOut">
              <a:rPr lang="en-US" smtClean="0"/>
              <a:t>8/23/2023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1640666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A79297-6B91-4457-9252-1CFD647B3D6A}" type="datetimeFigureOut">
              <a:rPr lang="en-US" smtClean="0"/>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4765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A79297-6B91-4457-9252-1CFD647B3D6A}" type="datetimeFigureOut">
              <a:rPr lang="en-US" smtClean="0"/>
              <a:t>8/23/2023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2826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A79297-6B91-4457-9252-1CFD647B3D6A}"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4181029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A79297-6B91-4457-9252-1CFD647B3D6A}"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B48EB6-ED19-42EE-8D12-9480A03C6EC3}" type="slidenum">
              <a:rPr lang="en-US" smtClean="0"/>
              <a:t>‹#›</a:t>
            </a:fld>
            <a:endParaRPr lang="en-US"/>
          </a:p>
        </p:txBody>
      </p:sp>
    </p:spTree>
    <p:extLst>
      <p:ext uri="{BB962C8B-B14F-4D97-AF65-F5344CB8AC3E}">
        <p14:creationId xmlns:p14="http://schemas.microsoft.com/office/powerpoint/2010/main" val="2876841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A79297-6B91-4457-9252-1CFD647B3D6A}" type="datetimeFigureOut">
              <a:rPr lang="en-US" smtClean="0"/>
              <a:t>8/23/2023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48EB6-ED19-42EE-8D12-9480A03C6EC3}" type="slidenum">
              <a:rPr lang="en-US" smtClean="0"/>
              <a:t>‹#›</a:t>
            </a:fld>
            <a:endParaRPr lang="en-US"/>
          </a:p>
        </p:txBody>
      </p:sp>
    </p:spTree>
    <p:extLst>
      <p:ext uri="{BB962C8B-B14F-4D97-AF65-F5344CB8AC3E}">
        <p14:creationId xmlns:p14="http://schemas.microsoft.com/office/powerpoint/2010/main" val="2476975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www.anatomystandard.com/Cranium/Neurocranium/Ethmoid.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ducation.wiley.com/wpng/api/v1/content/resource/7b5ed4d0-4d45-4e76-b999-6a5dda9c62bf" TargetMode="External"/><Relationship Id="rId2" Type="http://schemas.openxmlformats.org/officeDocument/2006/relationships/hyperlink" Target="https://education.wiley.com/wpng/api/v1/content/resource/d7d77a0f-82e0-4177-bfaa-d59dd583edbb" TargetMode="External"/><Relationship Id="rId1" Type="http://schemas.openxmlformats.org/officeDocument/2006/relationships/slideLayout" Target="../slideLayouts/slideLayout2.xml"/><Relationship Id="rId4" Type="http://schemas.openxmlformats.org/officeDocument/2006/relationships/hyperlink" Target="https://education.wiley.com/wpng/api/v1/content/resource/11c0201f-3f63-41a1-ac9e-1271855d3112"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www.anatomystandard.com/Cranium/Neurocranium/Sphenoid.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Light Micrograph Of Normal Human Compact Bone Photograph by John  Durham/science Photo Library - Pixels">
            <a:extLst>
              <a:ext uri="{FF2B5EF4-FFF2-40B4-BE49-F238E27FC236}">
                <a16:creationId xmlns:a16="http://schemas.microsoft.com/office/drawing/2014/main" id="{AA5BB4F2-5DF5-416C-9544-E19CFDF9E1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3079"/>
                    </a14:imgEffect>
                    <a14:imgEffect>
                      <a14:saturation sat="32000"/>
                    </a14:imgEffect>
                  </a14:imgLayer>
                </a14:imgProps>
              </a:ext>
              <a:ext uri="{28A0092B-C50C-407E-A947-70E740481C1C}">
                <a14:useLocalDpi xmlns:a14="http://schemas.microsoft.com/office/drawing/2010/main" val="0"/>
              </a:ext>
            </a:extLst>
          </a:blip>
          <a:srcRect/>
          <a:stretch>
            <a:fillRect/>
          </a:stretch>
        </p:blipFill>
        <p:spPr bwMode="auto">
          <a:xfrm>
            <a:off x="0" y="734619"/>
            <a:ext cx="9144000" cy="5372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E14159-B062-4A26-A524-4E975595D0E1}"/>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Chapter 7: Axial Skeleton</a:t>
            </a:r>
          </a:p>
        </p:txBody>
      </p:sp>
      <p:sp>
        <p:nvSpPr>
          <p:cNvPr id="8" name="TextBox 7">
            <a:extLst>
              <a:ext uri="{FF2B5EF4-FFF2-40B4-BE49-F238E27FC236}">
                <a16:creationId xmlns:a16="http://schemas.microsoft.com/office/drawing/2014/main" id="{400D3935-D304-4E70-8456-108942871589}"/>
              </a:ext>
            </a:extLst>
          </p:cNvPr>
          <p:cNvSpPr txBox="1"/>
          <p:nvPr/>
        </p:nvSpPr>
        <p:spPr>
          <a:xfrm>
            <a:off x="5067300" y="6129156"/>
            <a:ext cx="4000500" cy="646331"/>
          </a:xfrm>
          <a:prstGeom prst="rect">
            <a:avLst/>
          </a:prstGeom>
          <a:noFill/>
        </p:spPr>
        <p:txBody>
          <a:bodyPr wrap="square" rtlCol="0">
            <a:spAutoFit/>
          </a:bodyPr>
          <a:lstStyle/>
          <a:p>
            <a:pPr algn="r"/>
            <a:r>
              <a:rPr lang="en-US" dirty="0">
                <a:latin typeface="Agency FB" panose="020B0503020202020204" pitchFamily="34" charset="0"/>
              </a:rPr>
              <a:t>Dr. Paige Morgan</a:t>
            </a:r>
            <a:br>
              <a:rPr lang="en-US" dirty="0">
                <a:latin typeface="Agency FB" panose="020B0503020202020204" pitchFamily="34" charset="0"/>
              </a:rPr>
            </a:br>
            <a:r>
              <a:rPr lang="en-US" dirty="0">
                <a:latin typeface="Agency FB" panose="020B0503020202020204" pitchFamily="34" charset="0"/>
              </a:rPr>
              <a:t>Laramie County Community College</a:t>
            </a:r>
          </a:p>
        </p:txBody>
      </p:sp>
      <p:pic>
        <p:nvPicPr>
          <p:cNvPr id="1032" name="Picture 8">
            <a:extLst>
              <a:ext uri="{FF2B5EF4-FFF2-40B4-BE49-F238E27FC236}">
                <a16:creationId xmlns:a16="http://schemas.microsoft.com/office/drawing/2014/main" id="{81505936-BC2A-4FE2-A72D-BF3A14496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8" y="0"/>
            <a:ext cx="4784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378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4A313D-12D9-4143-A30C-40585BEAE52E}"/>
              </a:ext>
            </a:extLst>
          </p:cNvPr>
          <p:cNvSpPr txBox="1"/>
          <p:nvPr/>
        </p:nvSpPr>
        <p:spPr>
          <a:xfrm>
            <a:off x="8413065"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10</a:t>
            </a:r>
          </a:p>
        </p:txBody>
      </p:sp>
      <p:sp>
        <p:nvSpPr>
          <p:cNvPr id="5" name="Oval 4">
            <a:extLst>
              <a:ext uri="{FF2B5EF4-FFF2-40B4-BE49-F238E27FC236}">
                <a16:creationId xmlns:a16="http://schemas.microsoft.com/office/drawing/2014/main" id="{4ED4C389-C7F1-4696-88F6-BD4E957A12D8}"/>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5C13319-0591-4C02-A6EA-1BF1FAD61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880" y="2301616"/>
            <a:ext cx="6642239" cy="4417089"/>
          </a:xfrm>
          <a:prstGeom prst="rect">
            <a:avLst/>
          </a:prstGeom>
        </p:spPr>
      </p:pic>
      <p:sp>
        <p:nvSpPr>
          <p:cNvPr id="11" name="TextBox 10">
            <a:extLst>
              <a:ext uri="{FF2B5EF4-FFF2-40B4-BE49-F238E27FC236}">
                <a16:creationId xmlns:a16="http://schemas.microsoft.com/office/drawing/2014/main" id="{9F51EB63-7DB4-4B59-8B37-856A1857CE8D}"/>
              </a:ext>
            </a:extLst>
          </p:cNvPr>
          <p:cNvSpPr txBox="1"/>
          <p:nvPr/>
        </p:nvSpPr>
        <p:spPr>
          <a:xfrm>
            <a:off x="448106" y="1043204"/>
            <a:ext cx="7943014" cy="1477328"/>
          </a:xfrm>
          <a:prstGeom prst="rect">
            <a:avLst/>
          </a:prstGeom>
          <a:noFill/>
        </p:spPr>
        <p:txBody>
          <a:bodyPr wrap="square" rtlCol="0">
            <a:spAutoFit/>
          </a:bodyPr>
          <a:lstStyle/>
          <a:p>
            <a:r>
              <a:rPr lang="en-US" dirty="0">
                <a:latin typeface="Agency FB" panose="020B0503020202020204" pitchFamily="34" charset="0"/>
              </a:rPr>
              <a:t>[1] anterior part of the cranial floor</a:t>
            </a:r>
          </a:p>
          <a:p>
            <a:r>
              <a:rPr lang="en-US" dirty="0">
                <a:latin typeface="Agency FB" panose="020B0503020202020204" pitchFamily="34" charset="0"/>
              </a:rPr>
              <a:t>[2] medial wall of the orbits </a:t>
            </a:r>
          </a:p>
          <a:p>
            <a:r>
              <a:rPr lang="en-US" dirty="0">
                <a:latin typeface="Agency FB" panose="020B0503020202020204" pitchFamily="34" charset="0"/>
              </a:rPr>
              <a:t>[3] superior portion of the </a:t>
            </a:r>
            <a:r>
              <a:rPr lang="en-US" b="1" dirty="0">
                <a:solidFill>
                  <a:srgbClr val="EF955A"/>
                </a:solidFill>
                <a:latin typeface="Agency FB" panose="020B0503020202020204" pitchFamily="34" charset="0"/>
              </a:rPr>
              <a:t>nasal septum </a:t>
            </a:r>
            <a:r>
              <a:rPr lang="en-US" dirty="0">
                <a:latin typeface="Agency FB" panose="020B0503020202020204" pitchFamily="34" charset="0"/>
              </a:rPr>
              <a:t>= a partition that divides the nasal cavity into L/R sides</a:t>
            </a:r>
          </a:p>
          <a:p>
            <a:r>
              <a:rPr lang="en-US" dirty="0">
                <a:latin typeface="Agency FB" panose="020B0503020202020204" pitchFamily="34" charset="0"/>
              </a:rPr>
              <a:t>[4] most superior supporting structure of the nasal cavity</a:t>
            </a:r>
            <a:br>
              <a:rPr lang="en-US" dirty="0">
                <a:latin typeface="Agency FB" panose="020B0503020202020204" pitchFamily="34" charset="0"/>
              </a:rPr>
            </a:br>
            <a:endParaRPr lang="en-US" dirty="0">
              <a:latin typeface="Agency FB" panose="020B0503020202020204" pitchFamily="34" charset="0"/>
            </a:endParaRPr>
          </a:p>
        </p:txBody>
      </p:sp>
      <p:sp>
        <p:nvSpPr>
          <p:cNvPr id="12" name="TextBox 11">
            <a:extLst>
              <a:ext uri="{FF2B5EF4-FFF2-40B4-BE49-F238E27FC236}">
                <a16:creationId xmlns:a16="http://schemas.microsoft.com/office/drawing/2014/main" id="{B491F928-F2C9-4612-9BBA-D2A9EEB92224}"/>
              </a:ext>
            </a:extLst>
          </p:cNvPr>
          <p:cNvSpPr txBox="1"/>
          <p:nvPr/>
        </p:nvSpPr>
        <p:spPr>
          <a:xfrm>
            <a:off x="142595" y="674061"/>
            <a:ext cx="8419213" cy="400110"/>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EF955A"/>
                </a:solidFill>
                <a:latin typeface="Agency FB" panose="020B0503020202020204" pitchFamily="34" charset="0"/>
              </a:rPr>
              <a:t>ethmoid bone:</a:t>
            </a:r>
            <a:r>
              <a:rPr lang="en-US" sz="2000" dirty="0">
                <a:latin typeface="Agency FB" panose="020B0503020202020204" pitchFamily="34" charset="0"/>
              </a:rPr>
              <a:t> forms the… </a:t>
            </a:r>
          </a:p>
        </p:txBody>
      </p:sp>
      <p:sp>
        <p:nvSpPr>
          <p:cNvPr id="9" name="TextBox 8">
            <a:extLst>
              <a:ext uri="{FF2B5EF4-FFF2-40B4-BE49-F238E27FC236}">
                <a16:creationId xmlns:a16="http://schemas.microsoft.com/office/drawing/2014/main" id="{32CB711E-2624-4F29-8F74-A1107BC4829E}"/>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Closer Look at the Ethmoid</a:t>
            </a:r>
          </a:p>
        </p:txBody>
      </p:sp>
    </p:spTree>
    <p:extLst>
      <p:ext uri="{BB962C8B-B14F-4D97-AF65-F5344CB8AC3E}">
        <p14:creationId xmlns:p14="http://schemas.microsoft.com/office/powerpoint/2010/main" val="2188602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BC7A00-63AC-4734-AFB3-E2A247919F50}"/>
              </a:ext>
            </a:extLst>
          </p:cNvPr>
          <p:cNvSpPr txBox="1"/>
          <p:nvPr/>
        </p:nvSpPr>
        <p:spPr>
          <a:xfrm>
            <a:off x="8380711"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11</a:t>
            </a:r>
          </a:p>
        </p:txBody>
      </p:sp>
      <p:sp>
        <p:nvSpPr>
          <p:cNvPr id="5" name="Oval 4">
            <a:extLst>
              <a:ext uri="{FF2B5EF4-FFF2-40B4-BE49-F238E27FC236}">
                <a16:creationId xmlns:a16="http://schemas.microsoft.com/office/drawing/2014/main" id="{F78A7EAB-169B-4017-8EFA-B9D8E01F4EEC}"/>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65A6B6-E898-4819-908D-0D8C2192F739}"/>
              </a:ext>
            </a:extLst>
          </p:cNvPr>
          <p:cNvSpPr txBox="1"/>
          <p:nvPr/>
        </p:nvSpPr>
        <p:spPr>
          <a:xfrm>
            <a:off x="142594" y="688582"/>
            <a:ext cx="8271381" cy="646331"/>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chemeClr val="accent2">
                    <a:lumMod val="75000"/>
                  </a:schemeClr>
                </a:solidFill>
                <a:latin typeface="Agency FB" panose="020B0503020202020204" pitchFamily="34" charset="0"/>
              </a:rPr>
              <a:t>[1] cribriform plate</a:t>
            </a:r>
            <a:r>
              <a:rPr lang="en-US" dirty="0">
                <a:solidFill>
                  <a:schemeClr val="accent2">
                    <a:lumMod val="75000"/>
                  </a:schemeClr>
                </a:solidFill>
                <a:latin typeface="Agency FB" panose="020B0503020202020204" pitchFamily="34" charset="0"/>
              </a:rPr>
              <a:t>: </a:t>
            </a:r>
            <a:r>
              <a:rPr lang="en-US" dirty="0">
                <a:latin typeface="Agency FB" panose="020B0503020202020204" pitchFamily="34" charset="0"/>
              </a:rPr>
              <a:t>lies in the anterior floor of the cranium and forms the roof of the nasal cavity</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 </a:t>
            </a:r>
            <a:r>
              <a:rPr lang="en-US" dirty="0">
                <a:latin typeface="Agency FB" panose="020B0503020202020204" pitchFamily="34" charset="0"/>
              </a:rPr>
              <a:t>contains the </a:t>
            </a:r>
            <a:r>
              <a:rPr lang="en-US" dirty="0">
                <a:solidFill>
                  <a:schemeClr val="accent2">
                    <a:lumMod val="75000"/>
                  </a:schemeClr>
                </a:solidFill>
                <a:latin typeface="Agency FB" panose="020B0503020202020204" pitchFamily="34" charset="0"/>
              </a:rPr>
              <a:t>olfactory foramina </a:t>
            </a:r>
            <a:r>
              <a:rPr lang="en-US" dirty="0">
                <a:latin typeface="Agency FB" panose="020B0503020202020204" pitchFamily="34" charset="0"/>
              </a:rPr>
              <a:t>through which the olfactory nerves pass </a:t>
            </a:r>
          </a:p>
        </p:txBody>
      </p:sp>
      <p:pic>
        <p:nvPicPr>
          <p:cNvPr id="11" name="Picture 10">
            <a:extLst>
              <a:ext uri="{FF2B5EF4-FFF2-40B4-BE49-F238E27FC236}">
                <a16:creationId xmlns:a16="http://schemas.microsoft.com/office/drawing/2014/main" id="{E27F234F-0927-40BC-BFFB-5030E20F8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072" y="3630976"/>
            <a:ext cx="3256925" cy="3052416"/>
          </a:xfrm>
          <a:prstGeom prst="rect">
            <a:avLst/>
          </a:prstGeom>
        </p:spPr>
      </p:pic>
      <p:pic>
        <p:nvPicPr>
          <p:cNvPr id="12" name="Picture 11">
            <a:extLst>
              <a:ext uri="{FF2B5EF4-FFF2-40B4-BE49-F238E27FC236}">
                <a16:creationId xmlns:a16="http://schemas.microsoft.com/office/drawing/2014/main" id="{E96EF003-461B-4DD0-9015-D359CD404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82" y="3772581"/>
            <a:ext cx="3808899" cy="3037399"/>
          </a:xfrm>
          <a:prstGeom prst="rect">
            <a:avLst/>
          </a:prstGeom>
        </p:spPr>
      </p:pic>
      <p:sp>
        <p:nvSpPr>
          <p:cNvPr id="13" name="TextBox 12">
            <a:extLst>
              <a:ext uri="{FF2B5EF4-FFF2-40B4-BE49-F238E27FC236}">
                <a16:creationId xmlns:a16="http://schemas.microsoft.com/office/drawing/2014/main" id="{EEA39CAB-4C57-42BC-8CFF-AEE56AC70FD0}"/>
              </a:ext>
            </a:extLst>
          </p:cNvPr>
          <p:cNvSpPr txBox="1"/>
          <p:nvPr/>
        </p:nvSpPr>
        <p:spPr>
          <a:xfrm>
            <a:off x="142594" y="1337485"/>
            <a:ext cx="8271381" cy="646331"/>
          </a:xfrm>
          <a:prstGeom prst="rect">
            <a:avLst/>
          </a:prstGeom>
          <a:noFill/>
        </p:spPr>
        <p:txBody>
          <a:bodyPr wrap="square" rtlCol="0">
            <a:spAutoFit/>
          </a:bodyPr>
          <a:lstStyle/>
          <a:p>
            <a:pPr marL="457200" indent="-457200">
              <a:buFont typeface="Arial" panose="020B0604020202020204" pitchFamily="34" charset="0"/>
              <a:buChar char="•"/>
            </a:pPr>
            <a:r>
              <a:rPr lang="en-US" b="1" dirty="0">
                <a:solidFill>
                  <a:schemeClr val="accent2"/>
                </a:solidFill>
                <a:latin typeface="Agency FB" panose="020B0503020202020204" pitchFamily="34" charset="0"/>
              </a:rPr>
              <a:t>[2] crista </a:t>
            </a:r>
            <a:r>
              <a:rPr lang="en-US" b="1" dirty="0" err="1">
                <a:solidFill>
                  <a:schemeClr val="accent2"/>
                </a:solidFill>
                <a:latin typeface="Agency FB" panose="020B0503020202020204" pitchFamily="34" charset="0"/>
              </a:rPr>
              <a:t>galli</a:t>
            </a:r>
            <a:r>
              <a:rPr lang="en-US" dirty="0">
                <a:solidFill>
                  <a:schemeClr val="accent2"/>
                </a:solidFill>
                <a:latin typeface="Agency FB" panose="020B0503020202020204" pitchFamily="34" charset="0"/>
              </a:rPr>
              <a:t>: </a:t>
            </a:r>
            <a:r>
              <a:rPr lang="en-US" dirty="0">
                <a:latin typeface="Agency FB" panose="020B0503020202020204" pitchFamily="34" charset="0"/>
              </a:rPr>
              <a:t>projects superiorly from the cribriform plate and serves as a point of attachment for the </a:t>
            </a:r>
            <a:br>
              <a:rPr lang="en-US" dirty="0">
                <a:latin typeface="Agency FB" panose="020B0503020202020204" pitchFamily="34" charset="0"/>
              </a:rPr>
            </a:br>
            <a:r>
              <a:rPr lang="en-US" dirty="0">
                <a:solidFill>
                  <a:schemeClr val="accent2"/>
                </a:solidFill>
                <a:latin typeface="Agency FB" panose="020B0503020202020204" pitchFamily="34" charset="0"/>
              </a:rPr>
              <a:t>falx cerebri </a:t>
            </a:r>
            <a:r>
              <a:rPr lang="en-US" dirty="0">
                <a:latin typeface="Agency FB" panose="020B0503020202020204" pitchFamily="34" charset="0"/>
              </a:rPr>
              <a:t>= membrane that separates the 2 hemispheres of the brain</a:t>
            </a:r>
          </a:p>
        </p:txBody>
      </p:sp>
      <p:sp>
        <p:nvSpPr>
          <p:cNvPr id="14" name="TextBox 13">
            <a:extLst>
              <a:ext uri="{FF2B5EF4-FFF2-40B4-BE49-F238E27FC236}">
                <a16:creationId xmlns:a16="http://schemas.microsoft.com/office/drawing/2014/main" id="{A3745305-56CB-46E2-8219-7390C58D3862}"/>
              </a:ext>
            </a:extLst>
          </p:cNvPr>
          <p:cNvSpPr txBox="1"/>
          <p:nvPr/>
        </p:nvSpPr>
        <p:spPr>
          <a:xfrm>
            <a:off x="-304683" y="2003439"/>
            <a:ext cx="8940009" cy="646331"/>
          </a:xfrm>
          <a:prstGeom prst="rect">
            <a:avLst/>
          </a:prstGeom>
          <a:noFill/>
        </p:spPr>
        <p:txBody>
          <a:bodyPr wrap="square" rtlCol="0">
            <a:spAutoFit/>
          </a:bodyPr>
          <a:lstStyle/>
          <a:p>
            <a:pPr marL="742950" lvl="1" indent="-285750">
              <a:buFont typeface="Arial" panose="020B0604020202020204" pitchFamily="34" charset="0"/>
              <a:buChar char="•"/>
            </a:pPr>
            <a:r>
              <a:rPr lang="en-US" b="1" dirty="0">
                <a:solidFill>
                  <a:schemeClr val="accent2">
                    <a:lumMod val="60000"/>
                    <a:lumOff val="40000"/>
                  </a:schemeClr>
                </a:solidFill>
                <a:latin typeface="Agency FB" panose="020B0503020202020204" pitchFamily="34" charset="0"/>
              </a:rPr>
              <a:t>   [3]</a:t>
            </a:r>
            <a:r>
              <a:rPr lang="en-US" dirty="0">
                <a:solidFill>
                  <a:schemeClr val="accent2">
                    <a:lumMod val="60000"/>
                    <a:lumOff val="40000"/>
                  </a:schemeClr>
                </a:solidFill>
                <a:latin typeface="Agency FB" panose="020B0503020202020204" pitchFamily="34" charset="0"/>
              </a:rPr>
              <a:t> </a:t>
            </a:r>
            <a:r>
              <a:rPr lang="en-US" b="1" dirty="0">
                <a:solidFill>
                  <a:schemeClr val="accent2">
                    <a:lumMod val="60000"/>
                    <a:lumOff val="40000"/>
                  </a:schemeClr>
                </a:solidFill>
                <a:latin typeface="Agency FB" panose="020B0503020202020204" pitchFamily="34" charset="0"/>
              </a:rPr>
              <a:t>perpendicular plate</a:t>
            </a:r>
            <a:r>
              <a:rPr lang="en-US" dirty="0">
                <a:solidFill>
                  <a:schemeClr val="accent2">
                    <a:lumMod val="60000"/>
                    <a:lumOff val="40000"/>
                  </a:schemeClr>
                </a:solidFill>
                <a:latin typeface="Agency FB" panose="020B0503020202020204" pitchFamily="34" charset="0"/>
              </a:rPr>
              <a:t>: </a:t>
            </a:r>
            <a:r>
              <a:rPr lang="en-US" dirty="0">
                <a:latin typeface="Agency FB" panose="020B0503020202020204" pitchFamily="34" charset="0"/>
              </a:rPr>
              <a:t>projects inferiorly from the cribriform plate and forms the superior portion of the	nasal septum</a:t>
            </a:r>
          </a:p>
        </p:txBody>
      </p:sp>
      <p:sp>
        <p:nvSpPr>
          <p:cNvPr id="15" name="TextBox 14">
            <a:extLst>
              <a:ext uri="{FF2B5EF4-FFF2-40B4-BE49-F238E27FC236}">
                <a16:creationId xmlns:a16="http://schemas.microsoft.com/office/drawing/2014/main" id="{6C3CD265-6929-486F-A4B8-6BF00D651EF4}"/>
              </a:ext>
            </a:extLst>
          </p:cNvPr>
          <p:cNvSpPr txBox="1"/>
          <p:nvPr/>
        </p:nvSpPr>
        <p:spPr>
          <a:xfrm>
            <a:off x="177570" y="2624205"/>
            <a:ext cx="8599202" cy="113877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C000"/>
                </a:solidFill>
                <a:latin typeface="Agency FB" panose="020B0503020202020204" pitchFamily="34" charset="0"/>
              </a:rPr>
              <a:t>   [4] lateral masses: </a:t>
            </a:r>
            <a:r>
              <a:rPr lang="en-US" dirty="0">
                <a:latin typeface="Agency FB" panose="020B0503020202020204" pitchFamily="34" charset="0"/>
              </a:rPr>
              <a:t>contain 3-18 air spaces called ethmoidal cells which together form the </a:t>
            </a:r>
            <a:r>
              <a:rPr lang="en-US" dirty="0">
                <a:solidFill>
                  <a:srgbClr val="FFC000"/>
                </a:solidFill>
                <a:latin typeface="Agency FB" panose="020B0503020202020204" pitchFamily="34" charset="0"/>
              </a:rPr>
              <a:t>ethmoidal sinus</a:t>
            </a:r>
            <a:br>
              <a:rPr lang="en-US" dirty="0">
                <a:solidFill>
                  <a:srgbClr val="EF955A"/>
                </a:solidFill>
                <a:latin typeface="Agency FB" panose="020B0503020202020204" pitchFamily="34" charset="0"/>
              </a:rPr>
            </a:br>
            <a:r>
              <a:rPr lang="en-US" dirty="0">
                <a:solidFill>
                  <a:srgbClr val="EF955A"/>
                </a:solidFill>
                <a:latin typeface="Agency FB" panose="020B0503020202020204" pitchFamily="34" charset="0"/>
              </a:rPr>
              <a:t>    </a:t>
            </a:r>
            <a:r>
              <a:rPr lang="en-US" sz="1600" dirty="0">
                <a:latin typeface="Agency FB" panose="020B0503020202020204" pitchFamily="34" charset="0"/>
                <a:sym typeface="Wingdings" panose="05000000000000000000" pitchFamily="2" charset="2"/>
              </a:rPr>
              <a:t></a:t>
            </a:r>
            <a:r>
              <a:rPr lang="en-US" sz="1600" dirty="0">
                <a:latin typeface="Agency FB" panose="020B0503020202020204" pitchFamily="34" charset="0"/>
              </a:rPr>
              <a:t> contain two thin projections called the </a:t>
            </a:r>
            <a:r>
              <a:rPr lang="en-US" sz="1600" dirty="0">
                <a:solidFill>
                  <a:srgbClr val="FFC000"/>
                </a:solidFill>
                <a:latin typeface="Agency FB" panose="020B0503020202020204" pitchFamily="34" charset="0"/>
              </a:rPr>
              <a:t>superior nasal concha </a:t>
            </a:r>
            <a:r>
              <a:rPr lang="en-US" sz="1600" dirty="0">
                <a:latin typeface="Agency FB" panose="020B0503020202020204" pitchFamily="34" charset="0"/>
              </a:rPr>
              <a:t>and </a:t>
            </a:r>
            <a:r>
              <a:rPr lang="en-US" sz="1600" dirty="0">
                <a:solidFill>
                  <a:srgbClr val="FFC000"/>
                </a:solidFill>
                <a:latin typeface="Agency FB" panose="020B0503020202020204" pitchFamily="34" charset="0"/>
              </a:rPr>
              <a:t>middle nasal concha</a:t>
            </a:r>
            <a:br>
              <a:rPr lang="en-US" sz="1600" dirty="0">
                <a:latin typeface="Agency FB" panose="020B0503020202020204" pitchFamily="34" charset="0"/>
              </a:rPr>
            </a:br>
            <a:r>
              <a:rPr lang="en-US" sz="1600" dirty="0">
                <a:latin typeface="Agency FB" panose="020B0503020202020204" pitchFamily="34" charset="0"/>
              </a:rPr>
              <a:t>    </a:t>
            </a:r>
            <a:r>
              <a:rPr lang="en-US" sz="1600" dirty="0">
                <a:latin typeface="Agency FB" panose="020B0503020202020204" pitchFamily="34" charset="0"/>
                <a:sym typeface="Wingdings" panose="05000000000000000000" pitchFamily="2" charset="2"/>
              </a:rPr>
              <a:t></a:t>
            </a:r>
            <a:r>
              <a:rPr lang="en-US" sz="1600" dirty="0">
                <a:latin typeface="Agency FB" panose="020B0503020202020204" pitchFamily="34" charset="0"/>
              </a:rPr>
              <a:t> conchae greatly increase vascular and mucus membrane surface area in nasal cavity which warms and moistens	`	    inhaled air before it passes into the lungs</a:t>
            </a:r>
            <a:endParaRPr lang="en-US" dirty="0">
              <a:latin typeface="Agency FB" panose="020B0503020202020204" pitchFamily="34" charset="0"/>
            </a:endParaRPr>
          </a:p>
        </p:txBody>
      </p:sp>
      <p:sp>
        <p:nvSpPr>
          <p:cNvPr id="18" name="Rectangle 17">
            <a:extLst>
              <a:ext uri="{FF2B5EF4-FFF2-40B4-BE49-F238E27FC236}">
                <a16:creationId xmlns:a16="http://schemas.microsoft.com/office/drawing/2014/main" id="{C7C57AED-D8F0-47BE-9EEF-90A73689A979}"/>
              </a:ext>
            </a:extLst>
          </p:cNvPr>
          <p:cNvSpPr/>
          <p:nvPr/>
        </p:nvSpPr>
        <p:spPr>
          <a:xfrm>
            <a:off x="3486852" y="5055300"/>
            <a:ext cx="1161348" cy="218380"/>
          </a:xfrm>
          <a:prstGeom prst="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8C0512-5442-4073-AF62-EA42D9F34230}"/>
              </a:ext>
            </a:extLst>
          </p:cNvPr>
          <p:cNvSpPr/>
          <p:nvPr/>
        </p:nvSpPr>
        <p:spPr>
          <a:xfrm>
            <a:off x="3496279" y="5510396"/>
            <a:ext cx="818867" cy="212349"/>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928504-7414-4E8A-A9A8-D1F9BF7FBEC5}"/>
              </a:ext>
            </a:extLst>
          </p:cNvPr>
          <p:cNvSpPr/>
          <p:nvPr/>
        </p:nvSpPr>
        <p:spPr>
          <a:xfrm>
            <a:off x="6879128" y="3857665"/>
            <a:ext cx="706235" cy="24608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B0F2BE-AB9D-44B0-92A2-FC27EB4652FF}"/>
              </a:ext>
            </a:extLst>
          </p:cNvPr>
          <p:cNvSpPr/>
          <p:nvPr/>
        </p:nvSpPr>
        <p:spPr>
          <a:xfrm>
            <a:off x="3496279" y="5986676"/>
            <a:ext cx="1348343" cy="267945"/>
          </a:xfrm>
          <a:prstGeom prst="rect">
            <a:avLst/>
          </a:prstGeom>
          <a:noFill/>
          <a:ln w="31750">
            <a:solidFill>
              <a:schemeClr val="accent2">
                <a:lumMod val="60000"/>
                <a:lumOff val="4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CF6EFE1-74F9-49B3-98EE-FF9246045FCC}"/>
              </a:ext>
            </a:extLst>
          </p:cNvPr>
          <p:cNvSpPr/>
          <p:nvPr/>
        </p:nvSpPr>
        <p:spPr>
          <a:xfrm>
            <a:off x="6893990" y="5901874"/>
            <a:ext cx="1179302" cy="246089"/>
          </a:xfrm>
          <a:prstGeom prst="rect">
            <a:avLst/>
          </a:prstGeom>
          <a:noFill/>
          <a:ln w="31750">
            <a:solidFill>
              <a:srgbClr val="EF95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DE02B6-B929-4D12-872B-B05237EEC9F9}"/>
              </a:ext>
            </a:extLst>
          </p:cNvPr>
          <p:cNvSpPr/>
          <p:nvPr/>
        </p:nvSpPr>
        <p:spPr>
          <a:xfrm>
            <a:off x="3476266" y="4781048"/>
            <a:ext cx="982718" cy="218380"/>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7AF0FF-6B20-45AC-8D80-5532DE458937}"/>
              </a:ext>
            </a:extLst>
          </p:cNvPr>
          <p:cNvSpPr/>
          <p:nvPr/>
        </p:nvSpPr>
        <p:spPr>
          <a:xfrm>
            <a:off x="6892585" y="5116196"/>
            <a:ext cx="1224621" cy="724661"/>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73CBAA8-53F0-4181-94FD-68EC4EB9889E}"/>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Closer Look at the Ethmoid</a:t>
            </a:r>
          </a:p>
        </p:txBody>
      </p:sp>
    </p:spTree>
    <p:extLst>
      <p:ext uri="{BB962C8B-B14F-4D97-AF65-F5344CB8AC3E}">
        <p14:creationId xmlns:p14="http://schemas.microsoft.com/office/powerpoint/2010/main" val="1917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18" grpId="0" animBg="1"/>
      <p:bldP spid="19" grpId="0" animBg="1"/>
      <p:bldP spid="20" grpId="0" animBg="1"/>
      <p:bldP spid="21"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E0FF82-A2EE-4AE5-8B9D-C4AF0A8F1AC2}"/>
              </a:ext>
            </a:extLst>
          </p:cNvPr>
          <p:cNvSpPr txBox="1"/>
          <p:nvPr/>
        </p:nvSpPr>
        <p:spPr>
          <a:xfrm>
            <a:off x="8401435"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12</a:t>
            </a:r>
          </a:p>
        </p:txBody>
      </p:sp>
      <p:sp>
        <p:nvSpPr>
          <p:cNvPr id="5" name="Oval 4">
            <a:extLst>
              <a:ext uri="{FF2B5EF4-FFF2-40B4-BE49-F238E27FC236}">
                <a16:creationId xmlns:a16="http://schemas.microsoft.com/office/drawing/2014/main" id="{572DC1F6-1853-4BDE-848C-49B61E3198AF}"/>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4FDF9DD-E479-4FDD-8250-51587577CF35}"/>
              </a:ext>
            </a:extLst>
          </p:cNvPr>
          <p:cNvPicPr>
            <a:picLocks noChangeAspect="1"/>
          </p:cNvPicPr>
          <p:nvPr/>
        </p:nvPicPr>
        <p:blipFill>
          <a:blip r:embed="rId2"/>
          <a:stretch>
            <a:fillRect/>
          </a:stretch>
        </p:blipFill>
        <p:spPr>
          <a:xfrm>
            <a:off x="318461" y="2054377"/>
            <a:ext cx="4121654" cy="2749245"/>
          </a:xfrm>
          <a:prstGeom prst="rect">
            <a:avLst/>
          </a:prstGeom>
        </p:spPr>
      </p:pic>
      <p:pic>
        <p:nvPicPr>
          <p:cNvPr id="3" name="Picture 2">
            <a:extLst>
              <a:ext uri="{FF2B5EF4-FFF2-40B4-BE49-F238E27FC236}">
                <a16:creationId xmlns:a16="http://schemas.microsoft.com/office/drawing/2014/main" id="{243E9772-563D-46AB-A458-C47BAA7070E6}"/>
              </a:ext>
            </a:extLst>
          </p:cNvPr>
          <p:cNvPicPr>
            <a:picLocks noChangeAspect="1"/>
          </p:cNvPicPr>
          <p:nvPr/>
        </p:nvPicPr>
        <p:blipFill>
          <a:blip r:embed="rId3"/>
          <a:stretch>
            <a:fillRect/>
          </a:stretch>
        </p:blipFill>
        <p:spPr>
          <a:xfrm>
            <a:off x="4440115" y="1588781"/>
            <a:ext cx="3939888" cy="3515718"/>
          </a:xfrm>
          <a:prstGeom prst="rect">
            <a:avLst/>
          </a:prstGeom>
        </p:spPr>
      </p:pic>
      <p:sp>
        <p:nvSpPr>
          <p:cNvPr id="8" name="TextBox 7">
            <a:extLst>
              <a:ext uri="{FF2B5EF4-FFF2-40B4-BE49-F238E27FC236}">
                <a16:creationId xmlns:a16="http://schemas.microsoft.com/office/drawing/2014/main" id="{DE19C22D-C692-4022-B69C-20AE27F30896}"/>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Closer Look at the Ethmoid</a:t>
            </a:r>
          </a:p>
        </p:txBody>
      </p:sp>
      <p:sp>
        <p:nvSpPr>
          <p:cNvPr id="9" name="TextBox 8">
            <a:extLst>
              <a:ext uri="{FF2B5EF4-FFF2-40B4-BE49-F238E27FC236}">
                <a16:creationId xmlns:a16="http://schemas.microsoft.com/office/drawing/2014/main" id="{DF87C808-62BC-43CD-B5EC-A54BBBEE9F82}"/>
              </a:ext>
            </a:extLst>
          </p:cNvPr>
          <p:cNvSpPr txBox="1"/>
          <p:nvPr/>
        </p:nvSpPr>
        <p:spPr>
          <a:xfrm>
            <a:off x="1345107" y="1157729"/>
            <a:ext cx="1412361" cy="400110"/>
          </a:xfrm>
          <a:prstGeom prst="rect">
            <a:avLst/>
          </a:prstGeom>
          <a:noFill/>
        </p:spPr>
        <p:txBody>
          <a:bodyPr wrap="square" rtlCol="0">
            <a:spAutoFit/>
          </a:bodyPr>
          <a:lstStyle/>
          <a:p>
            <a:r>
              <a:rPr lang="en-US" sz="2000" b="1" u="sng" dirty="0">
                <a:latin typeface="Agency FB" panose="020B0503020202020204" pitchFamily="34" charset="0"/>
              </a:rPr>
              <a:t>sagittal view:</a:t>
            </a:r>
          </a:p>
        </p:txBody>
      </p:sp>
      <p:sp>
        <p:nvSpPr>
          <p:cNvPr id="10" name="TextBox 9">
            <a:extLst>
              <a:ext uri="{FF2B5EF4-FFF2-40B4-BE49-F238E27FC236}">
                <a16:creationId xmlns:a16="http://schemas.microsoft.com/office/drawing/2014/main" id="{3380C9A2-7F94-4F45-B9AD-3B10DAEF9935}"/>
              </a:ext>
            </a:extLst>
          </p:cNvPr>
          <p:cNvSpPr txBox="1"/>
          <p:nvPr/>
        </p:nvSpPr>
        <p:spPr>
          <a:xfrm>
            <a:off x="6040952" y="1153335"/>
            <a:ext cx="1412361" cy="400110"/>
          </a:xfrm>
          <a:prstGeom prst="rect">
            <a:avLst/>
          </a:prstGeom>
          <a:noFill/>
        </p:spPr>
        <p:txBody>
          <a:bodyPr wrap="square" rtlCol="0">
            <a:spAutoFit/>
          </a:bodyPr>
          <a:lstStyle/>
          <a:p>
            <a:r>
              <a:rPr lang="en-US" sz="2000" b="1" u="sng" dirty="0">
                <a:latin typeface="Agency FB" panose="020B0503020202020204" pitchFamily="34" charset="0"/>
              </a:rPr>
              <a:t>frontal view:</a:t>
            </a:r>
          </a:p>
        </p:txBody>
      </p:sp>
      <p:sp>
        <p:nvSpPr>
          <p:cNvPr id="11" name="TextBox 10">
            <a:extLst>
              <a:ext uri="{FF2B5EF4-FFF2-40B4-BE49-F238E27FC236}">
                <a16:creationId xmlns:a16="http://schemas.microsoft.com/office/drawing/2014/main" id="{84B4C024-3D3A-45C3-AF77-BEB0FE3284BF}"/>
              </a:ext>
            </a:extLst>
          </p:cNvPr>
          <p:cNvSpPr txBox="1"/>
          <p:nvPr/>
        </p:nvSpPr>
        <p:spPr>
          <a:xfrm>
            <a:off x="318461" y="5622970"/>
            <a:ext cx="6508236" cy="400110"/>
          </a:xfrm>
          <a:prstGeom prst="rect">
            <a:avLst/>
          </a:prstGeom>
          <a:noFill/>
        </p:spPr>
        <p:txBody>
          <a:bodyPr wrap="square" rtlCol="0">
            <a:spAutoFit/>
          </a:bodyPr>
          <a:lstStyle/>
          <a:p>
            <a:r>
              <a:rPr lang="en-US" sz="2000" b="1" dirty="0">
                <a:latin typeface="Agency FB" panose="020B0503020202020204" pitchFamily="34" charset="0"/>
              </a:rPr>
              <a:t>check out this video:</a:t>
            </a:r>
          </a:p>
        </p:txBody>
      </p:sp>
      <p:sp>
        <p:nvSpPr>
          <p:cNvPr id="12" name="TextBox 11">
            <a:extLst>
              <a:ext uri="{FF2B5EF4-FFF2-40B4-BE49-F238E27FC236}">
                <a16:creationId xmlns:a16="http://schemas.microsoft.com/office/drawing/2014/main" id="{1B892EFB-B97E-4C74-9011-5255AF4BDEBB}"/>
              </a:ext>
            </a:extLst>
          </p:cNvPr>
          <p:cNvSpPr txBox="1"/>
          <p:nvPr/>
        </p:nvSpPr>
        <p:spPr>
          <a:xfrm>
            <a:off x="2214562" y="5542507"/>
            <a:ext cx="5293519" cy="923330"/>
          </a:xfrm>
          <a:prstGeom prst="rect">
            <a:avLst/>
          </a:prstGeom>
          <a:noFill/>
        </p:spPr>
        <p:txBody>
          <a:bodyPr wrap="square">
            <a:spAutoFit/>
          </a:bodyPr>
          <a:lstStyle/>
          <a:p>
            <a:r>
              <a:rPr lang="en-US" dirty="0">
                <a:hlinkClick r:id="rId4"/>
              </a:rPr>
              <a:t>https://www.anatomystandard.com/Cranium/Neurocranium/Ethmoid.html</a:t>
            </a:r>
            <a:endParaRPr lang="en-US" dirty="0"/>
          </a:p>
          <a:p>
            <a:endParaRPr lang="en-US" dirty="0"/>
          </a:p>
        </p:txBody>
      </p:sp>
    </p:spTree>
    <p:extLst>
      <p:ext uri="{BB962C8B-B14F-4D97-AF65-F5344CB8AC3E}">
        <p14:creationId xmlns:p14="http://schemas.microsoft.com/office/powerpoint/2010/main" val="427556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C8ED1-E2BC-4A5E-A5B8-897578C18BC5}"/>
              </a:ext>
            </a:extLst>
          </p:cNvPr>
          <p:cNvSpPr txBox="1"/>
          <p:nvPr/>
        </p:nvSpPr>
        <p:spPr>
          <a:xfrm>
            <a:off x="840025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13</a:t>
            </a:r>
          </a:p>
        </p:txBody>
      </p:sp>
      <p:sp>
        <p:nvSpPr>
          <p:cNvPr id="5" name="Oval 4">
            <a:extLst>
              <a:ext uri="{FF2B5EF4-FFF2-40B4-BE49-F238E27FC236}">
                <a16:creationId xmlns:a16="http://schemas.microsoft.com/office/drawing/2014/main" id="{5B6FDAE1-09E9-411E-9B52-CB0BF09D47AA}"/>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057F64-EF99-4EF0-AAF1-A831BF3174D2}"/>
              </a:ext>
            </a:extLst>
          </p:cNvPr>
          <p:cNvSpPr txBox="1"/>
          <p:nvPr/>
        </p:nvSpPr>
        <p:spPr>
          <a:xfrm>
            <a:off x="488853" y="1716494"/>
            <a:ext cx="8419213" cy="1200329"/>
          </a:xfrm>
          <a:prstGeom prst="rect">
            <a:avLst/>
          </a:prstGeom>
          <a:noFill/>
        </p:spPr>
        <p:txBody>
          <a:bodyPr wrap="square" rtlCol="0">
            <a:spAutoFit/>
          </a:bodyPr>
          <a:lstStyle/>
          <a:p>
            <a:r>
              <a:rPr lang="en-US" dirty="0">
                <a:latin typeface="Agency FB" panose="020B0503020202020204" pitchFamily="34" charset="0"/>
              </a:rPr>
              <a:t>[1] </a:t>
            </a:r>
            <a:r>
              <a:rPr lang="en-US" b="1" dirty="0">
                <a:solidFill>
                  <a:srgbClr val="C00000"/>
                </a:solidFill>
                <a:latin typeface="Agency FB" panose="020B0503020202020204" pitchFamily="34" charset="0"/>
              </a:rPr>
              <a:t>coronal suture:</a:t>
            </a:r>
            <a:r>
              <a:rPr lang="en-US" dirty="0">
                <a:latin typeface="Agency FB" panose="020B0503020202020204" pitchFamily="34" charset="0"/>
              </a:rPr>
              <a:t> unites frontal bone with both parietal bones </a:t>
            </a:r>
          </a:p>
          <a:p>
            <a:r>
              <a:rPr lang="en-US" dirty="0">
                <a:latin typeface="Agency FB" panose="020B0503020202020204" pitchFamily="34" charset="0"/>
              </a:rPr>
              <a:t>[2] </a:t>
            </a:r>
            <a:r>
              <a:rPr lang="en-US" b="1" dirty="0">
                <a:solidFill>
                  <a:schemeClr val="accent2"/>
                </a:solidFill>
                <a:latin typeface="Agency FB" panose="020B0503020202020204" pitchFamily="34" charset="0"/>
              </a:rPr>
              <a:t>sagittal suture:</a:t>
            </a:r>
            <a:r>
              <a:rPr lang="en-US" dirty="0">
                <a:latin typeface="Agency FB" panose="020B0503020202020204" pitchFamily="34" charset="0"/>
              </a:rPr>
              <a:t> unites the 2 parietal bones </a:t>
            </a:r>
          </a:p>
          <a:p>
            <a:r>
              <a:rPr lang="en-US" dirty="0">
                <a:latin typeface="Agency FB" panose="020B0503020202020204" pitchFamily="34" charset="0"/>
              </a:rPr>
              <a:t>[3] </a:t>
            </a:r>
            <a:r>
              <a:rPr lang="en-US" b="1" dirty="0" err="1">
                <a:solidFill>
                  <a:schemeClr val="accent6"/>
                </a:solidFill>
                <a:latin typeface="Agency FB" panose="020B0503020202020204" pitchFamily="34" charset="0"/>
              </a:rPr>
              <a:t>lamboid</a:t>
            </a:r>
            <a:r>
              <a:rPr lang="en-US" b="1" dirty="0">
                <a:solidFill>
                  <a:schemeClr val="accent6"/>
                </a:solidFill>
                <a:latin typeface="Agency FB" panose="020B0503020202020204" pitchFamily="34" charset="0"/>
              </a:rPr>
              <a:t> suture:</a:t>
            </a:r>
            <a:r>
              <a:rPr lang="en-US" dirty="0">
                <a:latin typeface="Agency FB" panose="020B0503020202020204" pitchFamily="34" charset="0"/>
              </a:rPr>
              <a:t> unites the 2 parietal bones with the occipital bone </a:t>
            </a:r>
          </a:p>
          <a:p>
            <a:r>
              <a:rPr lang="en-US" dirty="0">
                <a:latin typeface="Agency FB" panose="020B0503020202020204" pitchFamily="34" charset="0"/>
              </a:rPr>
              <a:t>[4]</a:t>
            </a:r>
            <a:r>
              <a:rPr lang="en-US" b="1" dirty="0">
                <a:solidFill>
                  <a:srgbClr val="6BB4C3"/>
                </a:solidFill>
                <a:latin typeface="Agency FB" panose="020B0503020202020204" pitchFamily="34" charset="0"/>
              </a:rPr>
              <a:t> </a:t>
            </a:r>
            <a:r>
              <a:rPr lang="en-US" b="1" dirty="0">
                <a:solidFill>
                  <a:schemeClr val="accent5"/>
                </a:solidFill>
                <a:latin typeface="Agency FB" panose="020B0503020202020204" pitchFamily="34" charset="0"/>
              </a:rPr>
              <a:t>squamous sutures </a:t>
            </a:r>
            <a:r>
              <a:rPr lang="en-US" dirty="0">
                <a:latin typeface="Agency FB" panose="020B0503020202020204" pitchFamily="34" charset="0"/>
              </a:rPr>
              <a:t>(2): unites the parietal and temporal bones on the lateral aspects of the skull</a:t>
            </a:r>
          </a:p>
        </p:txBody>
      </p:sp>
      <p:pic>
        <p:nvPicPr>
          <p:cNvPr id="6146" name="Picture 2" descr="See the source image">
            <a:extLst>
              <a:ext uri="{FF2B5EF4-FFF2-40B4-BE49-F238E27FC236}">
                <a16:creationId xmlns:a16="http://schemas.microsoft.com/office/drawing/2014/main" id="{7F1B4267-DA34-44EB-8F21-793E9E3C5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804" y="3076839"/>
            <a:ext cx="4308794" cy="35906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B23CBA8-C994-41F9-AA02-59E629ECE990}"/>
              </a:ext>
            </a:extLst>
          </p:cNvPr>
          <p:cNvSpPr txBox="1"/>
          <p:nvPr/>
        </p:nvSpPr>
        <p:spPr>
          <a:xfrm>
            <a:off x="142595" y="625734"/>
            <a:ext cx="8419213" cy="1015663"/>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suture</a:t>
            </a:r>
            <a:r>
              <a:rPr lang="en-US" sz="2000" dirty="0">
                <a:latin typeface="Agency FB" panose="020B0503020202020204" pitchFamily="34" charset="0"/>
              </a:rPr>
              <a:t>: an immovable joint (in adults) that holds most skull bones together</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sutures in the skull of infants and children are often movable and function as growth centers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there are 4 prominent sutures:</a:t>
            </a:r>
          </a:p>
        </p:txBody>
      </p:sp>
      <p:sp>
        <p:nvSpPr>
          <p:cNvPr id="2" name="Rectangle 1">
            <a:extLst>
              <a:ext uri="{FF2B5EF4-FFF2-40B4-BE49-F238E27FC236}">
                <a16:creationId xmlns:a16="http://schemas.microsoft.com/office/drawing/2014/main" id="{7D4E1FA7-7C13-469B-9F40-A9DC61AAEE69}"/>
              </a:ext>
            </a:extLst>
          </p:cNvPr>
          <p:cNvSpPr/>
          <p:nvPr/>
        </p:nvSpPr>
        <p:spPr>
          <a:xfrm>
            <a:off x="2872902" y="3138791"/>
            <a:ext cx="914400" cy="2204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DEAE92-AE04-4B8A-8007-47A61B1DE708}"/>
              </a:ext>
            </a:extLst>
          </p:cNvPr>
          <p:cNvSpPr/>
          <p:nvPr/>
        </p:nvSpPr>
        <p:spPr>
          <a:xfrm>
            <a:off x="5126475" y="3229583"/>
            <a:ext cx="963039" cy="2204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D5A30A-C30C-40F4-BFA6-4F7538F48B47}"/>
              </a:ext>
            </a:extLst>
          </p:cNvPr>
          <p:cNvSpPr/>
          <p:nvPr/>
        </p:nvSpPr>
        <p:spPr>
          <a:xfrm>
            <a:off x="2276271" y="5947723"/>
            <a:ext cx="998708" cy="22049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B7C682-5CD5-4EA8-90F2-AF03888F19A6}"/>
              </a:ext>
            </a:extLst>
          </p:cNvPr>
          <p:cNvSpPr/>
          <p:nvPr/>
        </p:nvSpPr>
        <p:spPr>
          <a:xfrm>
            <a:off x="3430621" y="6267378"/>
            <a:ext cx="1053830" cy="22049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F1F7037-3525-4756-A49F-A2BC6791EC81}"/>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Sutures </a:t>
            </a:r>
          </a:p>
        </p:txBody>
      </p:sp>
    </p:spTree>
    <p:extLst>
      <p:ext uri="{BB962C8B-B14F-4D97-AF65-F5344CB8AC3E}">
        <p14:creationId xmlns:p14="http://schemas.microsoft.com/office/powerpoint/2010/main" val="357694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B96AC2-FEE8-4528-8D68-ED7CE99C0A25}"/>
              </a:ext>
            </a:extLst>
          </p:cNvPr>
          <p:cNvSpPr txBox="1"/>
          <p:nvPr/>
        </p:nvSpPr>
        <p:spPr>
          <a:xfrm>
            <a:off x="8394192"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14</a:t>
            </a:r>
          </a:p>
        </p:txBody>
      </p:sp>
      <p:sp>
        <p:nvSpPr>
          <p:cNvPr id="5" name="Oval 4">
            <a:extLst>
              <a:ext uri="{FF2B5EF4-FFF2-40B4-BE49-F238E27FC236}">
                <a16:creationId xmlns:a16="http://schemas.microsoft.com/office/drawing/2014/main" id="{C24D9005-EE8B-4358-ACA9-D67C1E4AA624}"/>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50C94F7-1E77-4143-92AA-DC2FFB3BF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342" y="947777"/>
            <a:ext cx="6902958" cy="5540095"/>
          </a:xfrm>
          <a:prstGeom prst="rect">
            <a:avLst/>
          </a:prstGeom>
        </p:spPr>
      </p:pic>
      <p:sp>
        <p:nvSpPr>
          <p:cNvPr id="16" name="TextBox 15">
            <a:extLst>
              <a:ext uri="{FF2B5EF4-FFF2-40B4-BE49-F238E27FC236}">
                <a16:creationId xmlns:a16="http://schemas.microsoft.com/office/drawing/2014/main" id="{46742801-69B5-4BC8-A7D8-16D68842AAD9}"/>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Sutures </a:t>
            </a:r>
          </a:p>
        </p:txBody>
      </p:sp>
      <p:sp>
        <p:nvSpPr>
          <p:cNvPr id="13" name="Rectangle 12">
            <a:extLst>
              <a:ext uri="{FF2B5EF4-FFF2-40B4-BE49-F238E27FC236}">
                <a16:creationId xmlns:a16="http://schemas.microsoft.com/office/drawing/2014/main" id="{B5F77627-BD0D-4468-BD5E-F0C242856C77}"/>
              </a:ext>
            </a:extLst>
          </p:cNvPr>
          <p:cNvSpPr/>
          <p:nvPr/>
        </p:nvSpPr>
        <p:spPr>
          <a:xfrm>
            <a:off x="6505003" y="2578420"/>
            <a:ext cx="1356297" cy="32410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F02C05-141D-4D42-AAE8-963F746EE25F}"/>
              </a:ext>
            </a:extLst>
          </p:cNvPr>
          <p:cNvSpPr/>
          <p:nvPr/>
        </p:nvSpPr>
        <p:spPr>
          <a:xfrm>
            <a:off x="6505003" y="3555770"/>
            <a:ext cx="1356297" cy="324108"/>
          </a:xfrm>
          <a:prstGeom prst="rect">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796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3DC4D2-CDEB-4DE1-B445-F047E8926552}"/>
              </a:ext>
            </a:extLst>
          </p:cNvPr>
          <p:cNvSpPr txBox="1"/>
          <p:nvPr/>
        </p:nvSpPr>
        <p:spPr>
          <a:xfrm>
            <a:off x="8395240"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15</a:t>
            </a:r>
          </a:p>
        </p:txBody>
      </p:sp>
      <p:sp>
        <p:nvSpPr>
          <p:cNvPr id="5" name="Oval 4">
            <a:extLst>
              <a:ext uri="{FF2B5EF4-FFF2-40B4-BE49-F238E27FC236}">
                <a16:creationId xmlns:a16="http://schemas.microsoft.com/office/drawing/2014/main" id="{3914A506-6A49-4A42-9D64-5171ACB3B3EC}"/>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4825A6F-4A7E-4F49-B9C3-250565D5B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665" y="2268875"/>
            <a:ext cx="7029189" cy="3559782"/>
          </a:xfrm>
          <a:prstGeom prst="rect">
            <a:avLst/>
          </a:prstGeom>
        </p:spPr>
      </p:pic>
      <p:sp>
        <p:nvSpPr>
          <p:cNvPr id="10" name="Arrow: Right 9">
            <a:extLst>
              <a:ext uri="{FF2B5EF4-FFF2-40B4-BE49-F238E27FC236}">
                <a16:creationId xmlns:a16="http://schemas.microsoft.com/office/drawing/2014/main" id="{531C2E1D-6A07-4DC2-9CD9-F71735BC6D5E}"/>
              </a:ext>
            </a:extLst>
          </p:cNvPr>
          <p:cNvSpPr/>
          <p:nvPr/>
        </p:nvSpPr>
        <p:spPr>
          <a:xfrm>
            <a:off x="582105" y="3948557"/>
            <a:ext cx="331554" cy="2004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C230F987-C46B-4A00-A210-FC56755F1C0C}"/>
              </a:ext>
            </a:extLst>
          </p:cNvPr>
          <p:cNvSpPr/>
          <p:nvPr/>
        </p:nvSpPr>
        <p:spPr>
          <a:xfrm>
            <a:off x="575177" y="4765377"/>
            <a:ext cx="331554" cy="2004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156AAA4-F80E-4859-A265-42B1A7DD5161}"/>
              </a:ext>
            </a:extLst>
          </p:cNvPr>
          <p:cNvSpPr/>
          <p:nvPr/>
        </p:nvSpPr>
        <p:spPr>
          <a:xfrm rot="10800000">
            <a:off x="7763112" y="2442880"/>
            <a:ext cx="331554" cy="2004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73D420F-AAB7-44D2-ADEB-A50BDBB9D5D3}"/>
              </a:ext>
            </a:extLst>
          </p:cNvPr>
          <p:cNvSpPr/>
          <p:nvPr/>
        </p:nvSpPr>
        <p:spPr>
          <a:xfrm rot="10800000">
            <a:off x="8043920" y="3848348"/>
            <a:ext cx="331554" cy="2004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9E9EF2A-1853-4896-BA8E-62AAC52BB3D3}"/>
              </a:ext>
            </a:extLst>
          </p:cNvPr>
          <p:cNvSpPr txBox="1"/>
          <p:nvPr/>
        </p:nvSpPr>
        <p:spPr>
          <a:xfrm>
            <a:off x="149574" y="681041"/>
            <a:ext cx="8419213" cy="1569660"/>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fontanel </a:t>
            </a:r>
            <a:r>
              <a:rPr lang="en-US" sz="2000" dirty="0">
                <a:latin typeface="Agency FB" panose="020B0503020202020204" pitchFamily="34" charset="0"/>
              </a:rPr>
              <a:t>(aka “</a:t>
            </a:r>
            <a:r>
              <a:rPr lang="en-US" sz="2000" dirty="0" err="1">
                <a:latin typeface="Agency FB" panose="020B0503020202020204" pitchFamily="34" charset="0"/>
              </a:rPr>
              <a:t>softspots</a:t>
            </a:r>
            <a:r>
              <a:rPr lang="en-US" sz="2000" dirty="0">
                <a:latin typeface="Agency FB" panose="020B0503020202020204" pitchFamily="34" charset="0"/>
              </a:rPr>
              <a:t>”): areas where unossified mesenchyme develops into dense connective tissue of the skull </a:t>
            </a:r>
            <a:br>
              <a:rPr lang="en-US" sz="2000"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as bone formation continues after birth, the fontanels are eventually replaced with bone and the thin collagenous connective tissue junctions that remain between neighboring bones become the sutures </a:t>
            </a:r>
            <a:br>
              <a:rPr lang="en-US" sz="2000" dirty="0">
                <a:latin typeface="Agency FB" panose="020B0503020202020204" pitchFamily="34" charset="0"/>
              </a:rPr>
            </a:br>
            <a:endParaRPr lang="en-US" sz="2000" dirty="0">
              <a:latin typeface="Agency FB" panose="020B0503020202020204" pitchFamily="34" charset="0"/>
            </a:endParaRPr>
          </a:p>
        </p:txBody>
      </p:sp>
      <p:sp>
        <p:nvSpPr>
          <p:cNvPr id="16" name="TextBox 15">
            <a:extLst>
              <a:ext uri="{FF2B5EF4-FFF2-40B4-BE49-F238E27FC236}">
                <a16:creationId xmlns:a16="http://schemas.microsoft.com/office/drawing/2014/main" id="{2565E926-430C-4B1D-9845-842BE2C45972}"/>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Fontanels</a:t>
            </a:r>
          </a:p>
        </p:txBody>
      </p:sp>
      <p:sp>
        <p:nvSpPr>
          <p:cNvPr id="14" name="Rectangle 13">
            <a:extLst>
              <a:ext uri="{FF2B5EF4-FFF2-40B4-BE49-F238E27FC236}">
                <a16:creationId xmlns:a16="http://schemas.microsoft.com/office/drawing/2014/main" id="{A02CCB6C-CE9F-40E4-B15D-428310F9B3A6}"/>
              </a:ext>
            </a:extLst>
          </p:cNvPr>
          <p:cNvSpPr/>
          <p:nvPr/>
        </p:nvSpPr>
        <p:spPr>
          <a:xfrm>
            <a:off x="6804908" y="2319188"/>
            <a:ext cx="916641" cy="458647"/>
          </a:xfrm>
          <a:prstGeom prst="rect">
            <a:avLst/>
          </a:prstGeom>
          <a:noFill/>
          <a:ln w="47625">
            <a:solidFill>
              <a:srgbClr val="6BB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5309621-DDF7-4407-8683-D9538600A217}"/>
              </a:ext>
            </a:extLst>
          </p:cNvPr>
          <p:cNvSpPr/>
          <p:nvPr/>
        </p:nvSpPr>
        <p:spPr>
          <a:xfrm>
            <a:off x="6846471" y="3763475"/>
            <a:ext cx="1148957" cy="458647"/>
          </a:xfrm>
          <a:prstGeom prst="rect">
            <a:avLst/>
          </a:prstGeom>
          <a:noFill/>
          <a:ln w="47625">
            <a:solidFill>
              <a:srgbClr val="6BB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5846F1-47FD-430F-B189-5CDDE509B487}"/>
              </a:ext>
            </a:extLst>
          </p:cNvPr>
          <p:cNvSpPr/>
          <p:nvPr/>
        </p:nvSpPr>
        <p:spPr>
          <a:xfrm>
            <a:off x="968600" y="3763475"/>
            <a:ext cx="832491" cy="458647"/>
          </a:xfrm>
          <a:prstGeom prst="rect">
            <a:avLst/>
          </a:prstGeom>
          <a:noFill/>
          <a:ln w="47625">
            <a:solidFill>
              <a:srgbClr val="6BB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1138DF4-1332-46B1-B025-FF82B8583FCB}"/>
              </a:ext>
            </a:extLst>
          </p:cNvPr>
          <p:cNvSpPr/>
          <p:nvPr/>
        </p:nvSpPr>
        <p:spPr>
          <a:xfrm>
            <a:off x="968599" y="4636261"/>
            <a:ext cx="1116510" cy="458647"/>
          </a:xfrm>
          <a:prstGeom prst="rect">
            <a:avLst/>
          </a:prstGeom>
          <a:noFill/>
          <a:ln w="47625">
            <a:solidFill>
              <a:srgbClr val="6BB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22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p:bldP spid="14"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C291D3-A296-4E43-B3D7-AB275901C7DC}"/>
              </a:ext>
            </a:extLst>
          </p:cNvPr>
          <p:cNvSpPr txBox="1"/>
          <p:nvPr/>
        </p:nvSpPr>
        <p:spPr>
          <a:xfrm>
            <a:off x="839959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17</a:t>
            </a:r>
          </a:p>
        </p:txBody>
      </p:sp>
      <p:sp>
        <p:nvSpPr>
          <p:cNvPr id="5" name="Oval 4">
            <a:extLst>
              <a:ext uri="{FF2B5EF4-FFF2-40B4-BE49-F238E27FC236}">
                <a16:creationId xmlns:a16="http://schemas.microsoft.com/office/drawing/2014/main" id="{3D1D0150-7BE0-474C-830E-7E6DD4A78DFE}"/>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7CE06B-6AC1-424A-A001-E29311D67648}"/>
              </a:ext>
            </a:extLst>
          </p:cNvPr>
          <p:cNvSpPr txBox="1"/>
          <p:nvPr/>
        </p:nvSpPr>
        <p:spPr>
          <a:xfrm>
            <a:off x="1220968" y="2198861"/>
            <a:ext cx="1445349" cy="400110"/>
          </a:xfrm>
          <a:prstGeom prst="rect">
            <a:avLst/>
          </a:prstGeom>
          <a:noFill/>
        </p:spPr>
        <p:txBody>
          <a:bodyPr wrap="square" rtlCol="0">
            <a:spAutoFit/>
          </a:bodyPr>
          <a:lstStyle/>
          <a:p>
            <a:r>
              <a:rPr lang="en-US" sz="2000" u="sng" dirty="0">
                <a:latin typeface="Agency FB" panose="020B0503020202020204" pitchFamily="34" charset="0"/>
              </a:rPr>
              <a:t>facial bones: </a:t>
            </a:r>
          </a:p>
        </p:txBody>
      </p:sp>
      <p:sp>
        <p:nvSpPr>
          <p:cNvPr id="15" name="TextBox 14">
            <a:extLst>
              <a:ext uri="{FF2B5EF4-FFF2-40B4-BE49-F238E27FC236}">
                <a16:creationId xmlns:a16="http://schemas.microsoft.com/office/drawing/2014/main" id="{0765DB5E-C3BB-41CB-82B7-E02F8A580764}"/>
              </a:ext>
            </a:extLst>
          </p:cNvPr>
          <p:cNvSpPr txBox="1"/>
          <p:nvPr/>
        </p:nvSpPr>
        <p:spPr>
          <a:xfrm>
            <a:off x="1220968" y="2598971"/>
            <a:ext cx="2775495" cy="2862322"/>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C4A93C"/>
                </a:solidFill>
                <a:latin typeface="Agency FB" panose="020B0503020202020204" pitchFamily="34" charset="0"/>
              </a:rPr>
              <a:t>maxillae bones (2) </a:t>
            </a:r>
          </a:p>
          <a:p>
            <a:pPr marL="457200" indent="-457200">
              <a:buFont typeface="Arial" panose="020B0604020202020204" pitchFamily="34" charset="0"/>
              <a:buChar char="•"/>
            </a:pPr>
            <a:r>
              <a:rPr lang="en-US" sz="2000" b="1" dirty="0">
                <a:solidFill>
                  <a:srgbClr val="A67F59"/>
                </a:solidFill>
                <a:latin typeface="Agency FB" panose="020B0503020202020204" pitchFamily="34" charset="0"/>
              </a:rPr>
              <a:t>mandible </a:t>
            </a:r>
          </a:p>
          <a:p>
            <a:pPr marL="457200" indent="-457200">
              <a:buFont typeface="Arial" panose="020B0604020202020204" pitchFamily="34" charset="0"/>
              <a:buChar char="•"/>
            </a:pPr>
            <a:r>
              <a:rPr lang="en-US" sz="2000" b="1" dirty="0" err="1">
                <a:solidFill>
                  <a:srgbClr val="8F353F"/>
                </a:solidFill>
                <a:latin typeface="Agency FB" panose="020B0503020202020204" pitchFamily="34" charset="0"/>
              </a:rPr>
              <a:t>chonchae</a:t>
            </a:r>
            <a:r>
              <a:rPr lang="en-US" sz="2000" b="1" dirty="0">
                <a:solidFill>
                  <a:srgbClr val="8F353F"/>
                </a:solidFill>
                <a:latin typeface="Agency FB" panose="020B0503020202020204" pitchFamily="34" charset="0"/>
              </a:rPr>
              <a:t> (2)</a:t>
            </a:r>
          </a:p>
          <a:p>
            <a:pPr marL="457200" indent="-457200">
              <a:buFont typeface="Arial" panose="020B0604020202020204" pitchFamily="34" charset="0"/>
              <a:buChar char="•"/>
            </a:pPr>
            <a:r>
              <a:rPr lang="en-US" sz="2000" b="1" dirty="0">
                <a:solidFill>
                  <a:srgbClr val="EB8E87"/>
                </a:solidFill>
                <a:latin typeface="Agency FB" panose="020B0503020202020204" pitchFamily="34" charset="0"/>
              </a:rPr>
              <a:t>nasal (2)</a:t>
            </a:r>
          </a:p>
          <a:p>
            <a:pPr marL="457200" indent="-457200">
              <a:buFont typeface="Arial" panose="020B0604020202020204" pitchFamily="34" charset="0"/>
              <a:buChar char="•"/>
            </a:pPr>
            <a:r>
              <a:rPr lang="en-US" sz="2000" b="1" dirty="0">
                <a:solidFill>
                  <a:srgbClr val="D6756F"/>
                </a:solidFill>
                <a:latin typeface="Agency FB" panose="020B0503020202020204" pitchFamily="34" charset="0"/>
              </a:rPr>
              <a:t>vomer </a:t>
            </a:r>
          </a:p>
          <a:p>
            <a:pPr marL="457200" indent="-457200">
              <a:buFont typeface="Arial" panose="020B0604020202020204" pitchFamily="34" charset="0"/>
              <a:buChar char="•"/>
            </a:pPr>
            <a:r>
              <a:rPr lang="en-US" sz="2000" b="1" dirty="0">
                <a:solidFill>
                  <a:srgbClr val="97869C"/>
                </a:solidFill>
                <a:latin typeface="Agency FB" panose="020B0503020202020204" pitchFamily="34" charset="0"/>
              </a:rPr>
              <a:t>lacrimal (2) </a:t>
            </a:r>
          </a:p>
          <a:p>
            <a:pPr marL="457200" indent="-457200">
              <a:buFont typeface="Arial" panose="020B0604020202020204" pitchFamily="34" charset="0"/>
              <a:buChar char="•"/>
            </a:pPr>
            <a:r>
              <a:rPr lang="en-US" sz="2000" b="1" dirty="0">
                <a:solidFill>
                  <a:srgbClr val="F18568"/>
                </a:solidFill>
                <a:latin typeface="Agency FB" panose="020B0503020202020204" pitchFamily="34" charset="0"/>
              </a:rPr>
              <a:t>zygomatic (2) </a:t>
            </a:r>
          </a:p>
          <a:p>
            <a:pPr marL="457200" indent="-457200">
              <a:buFont typeface="Arial" panose="020B0604020202020204" pitchFamily="34" charset="0"/>
              <a:buChar char="•"/>
            </a:pPr>
            <a:r>
              <a:rPr lang="en-US" sz="2000" b="1" dirty="0">
                <a:solidFill>
                  <a:srgbClr val="6086AC"/>
                </a:solidFill>
                <a:latin typeface="Agency FB" panose="020B0503020202020204" pitchFamily="34" charset="0"/>
              </a:rPr>
              <a:t>palatine (2) </a:t>
            </a:r>
            <a:br>
              <a:rPr lang="en-US" sz="2000" b="1" dirty="0">
                <a:solidFill>
                  <a:srgbClr val="EA8A84"/>
                </a:solidFill>
                <a:latin typeface="Agency FB" panose="020B0503020202020204" pitchFamily="34" charset="0"/>
              </a:rPr>
            </a:br>
            <a:endParaRPr lang="en-US" sz="2000" b="1" dirty="0">
              <a:latin typeface="Agency FB" panose="020B0503020202020204" pitchFamily="34" charset="0"/>
            </a:endParaRPr>
          </a:p>
        </p:txBody>
      </p:sp>
      <p:sp>
        <p:nvSpPr>
          <p:cNvPr id="16" name="TextBox 15">
            <a:extLst>
              <a:ext uri="{FF2B5EF4-FFF2-40B4-BE49-F238E27FC236}">
                <a16:creationId xmlns:a16="http://schemas.microsoft.com/office/drawing/2014/main" id="{1CC48878-8E0F-4D61-ADB8-322ED6738E05}"/>
              </a:ext>
            </a:extLst>
          </p:cNvPr>
          <p:cNvSpPr txBox="1"/>
          <p:nvPr/>
        </p:nvSpPr>
        <p:spPr>
          <a:xfrm>
            <a:off x="1327295" y="5498172"/>
            <a:ext cx="7105389" cy="523220"/>
          </a:xfrm>
          <a:prstGeom prst="rect">
            <a:avLst/>
          </a:prstGeom>
          <a:noFill/>
        </p:spPr>
        <p:txBody>
          <a:bodyPr wrap="square" rtlCol="0">
            <a:spAutoFit/>
          </a:bodyPr>
          <a:lstStyle/>
          <a:p>
            <a:r>
              <a:rPr lang="en-US" sz="2800" b="1" dirty="0">
                <a:solidFill>
                  <a:srgbClr val="C4A93C"/>
                </a:solidFill>
                <a:latin typeface="Agency FB" panose="020B0503020202020204" pitchFamily="34" charset="0"/>
              </a:rPr>
              <a:t>My</a:t>
            </a:r>
            <a:r>
              <a:rPr lang="en-US" sz="2800" b="1" dirty="0">
                <a:solidFill>
                  <a:srgbClr val="E3A253"/>
                </a:solidFill>
                <a:latin typeface="Agency FB" panose="020B0503020202020204" pitchFamily="34" charset="0"/>
              </a:rPr>
              <a:t> </a:t>
            </a:r>
            <a:r>
              <a:rPr lang="en-US" sz="2800" b="1" dirty="0">
                <a:solidFill>
                  <a:srgbClr val="A67F59"/>
                </a:solidFill>
                <a:latin typeface="Agency FB" panose="020B0503020202020204" pitchFamily="34" charset="0"/>
              </a:rPr>
              <a:t>Mandible</a:t>
            </a:r>
            <a:r>
              <a:rPr lang="en-US" sz="2800" b="1" dirty="0">
                <a:solidFill>
                  <a:srgbClr val="E3A253"/>
                </a:solidFill>
                <a:latin typeface="Agency FB" panose="020B0503020202020204" pitchFamily="34" charset="0"/>
              </a:rPr>
              <a:t> </a:t>
            </a:r>
            <a:r>
              <a:rPr lang="en-US" sz="2800" b="1" dirty="0">
                <a:solidFill>
                  <a:srgbClr val="8F353F"/>
                </a:solidFill>
                <a:latin typeface="Agency FB" panose="020B0503020202020204" pitchFamily="34" charset="0"/>
              </a:rPr>
              <a:t>Chews</a:t>
            </a:r>
            <a:r>
              <a:rPr lang="en-US" sz="2800" b="1" dirty="0">
                <a:solidFill>
                  <a:srgbClr val="E3A253"/>
                </a:solidFill>
                <a:latin typeface="Agency FB" panose="020B0503020202020204" pitchFamily="34" charset="0"/>
              </a:rPr>
              <a:t> </a:t>
            </a:r>
            <a:r>
              <a:rPr lang="en-US" sz="2800" b="1" dirty="0">
                <a:solidFill>
                  <a:srgbClr val="EB8E87"/>
                </a:solidFill>
                <a:latin typeface="Agency FB" panose="020B0503020202020204" pitchFamily="34" charset="0"/>
              </a:rPr>
              <a:t>Nine</a:t>
            </a:r>
            <a:r>
              <a:rPr lang="en-US" sz="2800" b="1" dirty="0">
                <a:solidFill>
                  <a:srgbClr val="F7D3D0"/>
                </a:solidFill>
                <a:latin typeface="Agency FB" panose="020B0503020202020204" pitchFamily="34" charset="0"/>
              </a:rPr>
              <a:t> </a:t>
            </a:r>
            <a:r>
              <a:rPr lang="en-US" sz="2800" b="1" dirty="0">
                <a:solidFill>
                  <a:srgbClr val="D6756F"/>
                </a:solidFill>
                <a:latin typeface="Agency FB" panose="020B0503020202020204" pitchFamily="34" charset="0"/>
              </a:rPr>
              <a:t>Very </a:t>
            </a:r>
            <a:r>
              <a:rPr lang="en-US" sz="2800" b="1" dirty="0">
                <a:solidFill>
                  <a:srgbClr val="97869C"/>
                </a:solidFill>
                <a:latin typeface="Agency FB" panose="020B0503020202020204" pitchFamily="34" charset="0"/>
              </a:rPr>
              <a:t>Large</a:t>
            </a:r>
            <a:r>
              <a:rPr lang="en-US" sz="2800" b="1" dirty="0">
                <a:solidFill>
                  <a:srgbClr val="E3A253"/>
                </a:solidFill>
                <a:latin typeface="Agency FB" panose="020B0503020202020204" pitchFamily="34" charset="0"/>
              </a:rPr>
              <a:t> </a:t>
            </a:r>
            <a:r>
              <a:rPr lang="en-US" sz="2800" b="1" dirty="0">
                <a:solidFill>
                  <a:srgbClr val="F18568"/>
                </a:solidFill>
                <a:latin typeface="Agency FB" panose="020B0503020202020204" pitchFamily="34" charset="0"/>
              </a:rPr>
              <a:t>Zucchini </a:t>
            </a:r>
            <a:r>
              <a:rPr lang="en-US" sz="2800" b="1" dirty="0">
                <a:solidFill>
                  <a:srgbClr val="6086AC"/>
                </a:solidFill>
                <a:latin typeface="Agency FB" panose="020B0503020202020204" pitchFamily="34" charset="0"/>
              </a:rPr>
              <a:t>Pizzas</a:t>
            </a:r>
          </a:p>
        </p:txBody>
      </p:sp>
      <p:pic>
        <p:nvPicPr>
          <p:cNvPr id="17" name="Picture 16">
            <a:extLst>
              <a:ext uri="{FF2B5EF4-FFF2-40B4-BE49-F238E27FC236}">
                <a16:creationId xmlns:a16="http://schemas.microsoft.com/office/drawing/2014/main" id="{29D2E009-8466-4949-A9C0-7EF62FD43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583" y="2157441"/>
            <a:ext cx="4808101" cy="3303852"/>
          </a:xfrm>
          <a:prstGeom prst="rect">
            <a:avLst/>
          </a:prstGeom>
        </p:spPr>
      </p:pic>
      <p:sp>
        <p:nvSpPr>
          <p:cNvPr id="11" name="TextBox 10">
            <a:extLst>
              <a:ext uri="{FF2B5EF4-FFF2-40B4-BE49-F238E27FC236}">
                <a16:creationId xmlns:a16="http://schemas.microsoft.com/office/drawing/2014/main" id="{2AACAF02-0A7D-480F-9C08-240D50722CAE}"/>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Facial Bones</a:t>
            </a:r>
          </a:p>
        </p:txBody>
      </p:sp>
      <p:sp>
        <p:nvSpPr>
          <p:cNvPr id="10" name="TextBox 9">
            <a:extLst>
              <a:ext uri="{FF2B5EF4-FFF2-40B4-BE49-F238E27FC236}">
                <a16:creationId xmlns:a16="http://schemas.microsoft.com/office/drawing/2014/main" id="{E002F252-05EF-4D45-AD62-29FD77225500}"/>
              </a:ext>
            </a:extLst>
          </p:cNvPr>
          <p:cNvSpPr txBox="1"/>
          <p:nvPr/>
        </p:nvSpPr>
        <p:spPr>
          <a:xfrm>
            <a:off x="142594" y="674061"/>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latin typeface="Agency FB" panose="020B0503020202020204" pitchFamily="34" charset="0"/>
              </a:rPr>
              <a:t>skull:</a:t>
            </a:r>
            <a:r>
              <a:rPr lang="en-US" sz="2000" dirty="0">
                <a:latin typeface="Agency FB" panose="020B0503020202020204" pitchFamily="34" charset="0"/>
              </a:rPr>
              <a:t> bony framework of the head, contains 22 bones </a:t>
            </a:r>
          </a:p>
          <a:p>
            <a:pPr marL="457200" indent="-457200">
              <a:buFont typeface="Arial" panose="020B0604020202020204" pitchFamily="34" charset="0"/>
              <a:buChar char="•"/>
            </a:pPr>
            <a:r>
              <a:rPr lang="en-US" sz="2000" dirty="0">
                <a:latin typeface="Agency FB" panose="020B0503020202020204" pitchFamily="34" charset="0"/>
              </a:rPr>
              <a:t>bones of the skull are arranged into two categories: </a:t>
            </a:r>
            <a:br>
              <a:rPr lang="en-US" sz="2000" dirty="0">
                <a:latin typeface="Agency FB" panose="020B0503020202020204" pitchFamily="34" charset="0"/>
              </a:rPr>
            </a:br>
            <a:r>
              <a:rPr lang="en-US" sz="2000" dirty="0">
                <a:latin typeface="Agency FB" panose="020B0503020202020204" pitchFamily="34" charset="0"/>
              </a:rPr>
              <a:t>[1] </a:t>
            </a:r>
            <a:r>
              <a:rPr lang="en-US" sz="2000" b="1" dirty="0">
                <a:latin typeface="Agency FB" panose="020B0503020202020204" pitchFamily="34" charset="0"/>
              </a:rPr>
              <a:t>cranial bones:</a:t>
            </a:r>
            <a:r>
              <a:rPr lang="en-US" sz="2000" dirty="0">
                <a:latin typeface="Agency FB" panose="020B0503020202020204" pitchFamily="34" charset="0"/>
              </a:rPr>
              <a:t> those that form the cranial cavity (8) </a:t>
            </a:r>
            <a:br>
              <a:rPr lang="en-US" sz="2000" dirty="0">
                <a:latin typeface="Agency FB" panose="020B0503020202020204" pitchFamily="34" charset="0"/>
              </a:rPr>
            </a:br>
            <a:r>
              <a:rPr lang="en-US" sz="2000" dirty="0">
                <a:latin typeface="Agency FB" panose="020B0503020202020204" pitchFamily="34" charset="0"/>
              </a:rPr>
              <a:t>[2] </a:t>
            </a:r>
            <a:r>
              <a:rPr lang="en-US" sz="2000" b="1" dirty="0">
                <a:latin typeface="Agency FB" panose="020B0503020202020204" pitchFamily="34" charset="0"/>
              </a:rPr>
              <a:t>facial bones:</a:t>
            </a:r>
            <a:r>
              <a:rPr lang="en-US" sz="2000" dirty="0">
                <a:latin typeface="Agency FB" panose="020B0503020202020204" pitchFamily="34" charset="0"/>
              </a:rPr>
              <a:t> form the face  (14) </a:t>
            </a:r>
          </a:p>
        </p:txBody>
      </p:sp>
    </p:spTree>
    <p:extLst>
      <p:ext uri="{BB962C8B-B14F-4D97-AF65-F5344CB8AC3E}">
        <p14:creationId xmlns:p14="http://schemas.microsoft.com/office/powerpoint/2010/main" val="25734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EC3260-3355-40B2-91E6-6F855ED19594}"/>
              </a:ext>
            </a:extLst>
          </p:cNvPr>
          <p:cNvSpPr txBox="1"/>
          <p:nvPr/>
        </p:nvSpPr>
        <p:spPr>
          <a:xfrm>
            <a:off x="841073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17</a:t>
            </a:r>
          </a:p>
        </p:txBody>
      </p:sp>
      <p:sp>
        <p:nvSpPr>
          <p:cNvPr id="6" name="Oval 5">
            <a:extLst>
              <a:ext uri="{FF2B5EF4-FFF2-40B4-BE49-F238E27FC236}">
                <a16:creationId xmlns:a16="http://schemas.microsoft.com/office/drawing/2014/main" id="{FB5F769A-734D-46FF-AAE4-99D4459C0912}"/>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1A54ABA-0686-456C-89D0-F26B17772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515" y="806167"/>
            <a:ext cx="7308970" cy="5022306"/>
          </a:xfrm>
          <a:prstGeom prst="rect">
            <a:avLst/>
          </a:prstGeom>
        </p:spPr>
      </p:pic>
      <p:sp>
        <p:nvSpPr>
          <p:cNvPr id="8" name="Arrow: Right 7">
            <a:extLst>
              <a:ext uri="{FF2B5EF4-FFF2-40B4-BE49-F238E27FC236}">
                <a16:creationId xmlns:a16="http://schemas.microsoft.com/office/drawing/2014/main" id="{25907322-8AB6-41FB-9CBC-6D799088467E}"/>
              </a:ext>
            </a:extLst>
          </p:cNvPr>
          <p:cNvSpPr/>
          <p:nvPr/>
        </p:nvSpPr>
        <p:spPr>
          <a:xfrm rot="10800000">
            <a:off x="7378968" y="3689083"/>
            <a:ext cx="331554" cy="200417"/>
          </a:xfrm>
          <a:prstGeom prst="rightArrow">
            <a:avLst/>
          </a:prstGeom>
          <a:solidFill>
            <a:srgbClr val="E0C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F8B23DA-43C7-4FEE-BFA6-9014EA1D1E9E}"/>
              </a:ext>
            </a:extLst>
          </p:cNvPr>
          <p:cNvSpPr/>
          <p:nvPr/>
        </p:nvSpPr>
        <p:spPr>
          <a:xfrm rot="10800000">
            <a:off x="7513804" y="5168394"/>
            <a:ext cx="331554" cy="200417"/>
          </a:xfrm>
          <a:prstGeom prst="rightArrow">
            <a:avLst/>
          </a:prstGeom>
          <a:solidFill>
            <a:srgbClr val="BA967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F1D7407-AA31-442A-B269-806AE8C6D224}"/>
              </a:ext>
            </a:extLst>
          </p:cNvPr>
          <p:cNvSpPr/>
          <p:nvPr/>
        </p:nvSpPr>
        <p:spPr>
          <a:xfrm>
            <a:off x="585961" y="4234514"/>
            <a:ext cx="331554" cy="200417"/>
          </a:xfrm>
          <a:prstGeom prst="rightArrow">
            <a:avLst/>
          </a:prstGeom>
          <a:solidFill>
            <a:srgbClr val="953B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171B365-8EFA-4AA4-B72C-D4C178CF263D}"/>
              </a:ext>
            </a:extLst>
          </p:cNvPr>
          <p:cNvSpPr/>
          <p:nvPr/>
        </p:nvSpPr>
        <p:spPr>
          <a:xfrm rot="10800000">
            <a:off x="7629508" y="3008380"/>
            <a:ext cx="331554" cy="200417"/>
          </a:xfrm>
          <a:prstGeom prst="rightArrow">
            <a:avLst/>
          </a:prstGeom>
          <a:solidFill>
            <a:srgbClr val="D56D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12AAC3F-1287-4AF0-A54F-9E7C90B1B280}"/>
              </a:ext>
            </a:extLst>
          </p:cNvPr>
          <p:cNvSpPr/>
          <p:nvPr/>
        </p:nvSpPr>
        <p:spPr>
          <a:xfrm>
            <a:off x="585961" y="4581934"/>
            <a:ext cx="331554" cy="200417"/>
          </a:xfrm>
          <a:prstGeom prst="rightArrow">
            <a:avLst/>
          </a:prstGeom>
          <a:solidFill>
            <a:srgbClr val="CA6E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26AC35E-1007-4FD6-A4E6-717FAE018B2B}"/>
              </a:ext>
            </a:extLst>
          </p:cNvPr>
          <p:cNvSpPr/>
          <p:nvPr/>
        </p:nvSpPr>
        <p:spPr>
          <a:xfrm>
            <a:off x="585961" y="3177537"/>
            <a:ext cx="331554" cy="200417"/>
          </a:xfrm>
          <a:prstGeom prst="rightArrow">
            <a:avLst/>
          </a:prstGeom>
          <a:solidFill>
            <a:srgbClr val="A089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07851ED7-820F-4DF3-9636-63E623333741}"/>
              </a:ext>
            </a:extLst>
          </p:cNvPr>
          <p:cNvSpPr/>
          <p:nvPr/>
        </p:nvSpPr>
        <p:spPr>
          <a:xfrm>
            <a:off x="585961" y="3003827"/>
            <a:ext cx="331554" cy="200417"/>
          </a:xfrm>
          <a:prstGeom prst="rightArrow">
            <a:avLst/>
          </a:prstGeom>
          <a:solidFill>
            <a:srgbClr val="869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82192E5-295B-490F-92C6-D8292E753E0B}"/>
              </a:ext>
            </a:extLst>
          </p:cNvPr>
          <p:cNvSpPr txBox="1"/>
          <p:nvPr/>
        </p:nvSpPr>
        <p:spPr>
          <a:xfrm>
            <a:off x="4939900" y="5964652"/>
            <a:ext cx="1026915" cy="523220"/>
          </a:xfrm>
          <a:prstGeom prst="rect">
            <a:avLst/>
          </a:prstGeom>
          <a:noFill/>
        </p:spPr>
        <p:txBody>
          <a:bodyPr wrap="square" rtlCol="0">
            <a:spAutoFit/>
          </a:bodyPr>
          <a:lstStyle/>
          <a:p>
            <a:r>
              <a:rPr lang="en-US" sz="2800" b="1" dirty="0">
                <a:solidFill>
                  <a:srgbClr val="97869C"/>
                </a:solidFill>
                <a:latin typeface="Agency FB" panose="020B0503020202020204" pitchFamily="34" charset="0"/>
              </a:rPr>
              <a:t>Large</a:t>
            </a:r>
            <a:endParaRPr lang="en-US" sz="2800" b="1" dirty="0">
              <a:solidFill>
                <a:srgbClr val="6086AC"/>
              </a:solidFill>
              <a:latin typeface="Agency FB" panose="020B0503020202020204" pitchFamily="34" charset="0"/>
            </a:endParaRPr>
          </a:p>
        </p:txBody>
      </p:sp>
      <p:sp>
        <p:nvSpPr>
          <p:cNvPr id="16" name="TextBox 15">
            <a:extLst>
              <a:ext uri="{FF2B5EF4-FFF2-40B4-BE49-F238E27FC236}">
                <a16:creationId xmlns:a16="http://schemas.microsoft.com/office/drawing/2014/main" id="{2E8D5A2D-56A7-4797-8478-28AFBD980605}"/>
              </a:ext>
            </a:extLst>
          </p:cNvPr>
          <p:cNvSpPr txBox="1"/>
          <p:nvPr/>
        </p:nvSpPr>
        <p:spPr>
          <a:xfrm>
            <a:off x="4287432" y="5964652"/>
            <a:ext cx="854971" cy="523220"/>
          </a:xfrm>
          <a:prstGeom prst="rect">
            <a:avLst/>
          </a:prstGeom>
          <a:noFill/>
        </p:spPr>
        <p:txBody>
          <a:bodyPr wrap="square" rtlCol="0">
            <a:spAutoFit/>
          </a:bodyPr>
          <a:lstStyle/>
          <a:p>
            <a:r>
              <a:rPr lang="en-US" sz="2800" b="1" dirty="0">
                <a:solidFill>
                  <a:srgbClr val="D6756F"/>
                </a:solidFill>
                <a:latin typeface="Agency FB" panose="020B0503020202020204" pitchFamily="34" charset="0"/>
              </a:rPr>
              <a:t>Very</a:t>
            </a:r>
            <a:endParaRPr lang="en-US" sz="2800" b="1" dirty="0">
              <a:solidFill>
                <a:srgbClr val="6086AC"/>
              </a:solidFill>
              <a:latin typeface="Agency FB" panose="020B0503020202020204" pitchFamily="34" charset="0"/>
            </a:endParaRPr>
          </a:p>
        </p:txBody>
      </p:sp>
      <p:sp>
        <p:nvSpPr>
          <p:cNvPr id="17" name="TextBox 16">
            <a:extLst>
              <a:ext uri="{FF2B5EF4-FFF2-40B4-BE49-F238E27FC236}">
                <a16:creationId xmlns:a16="http://schemas.microsoft.com/office/drawing/2014/main" id="{20530EE4-258A-4569-94C6-E62683A59B12}"/>
              </a:ext>
            </a:extLst>
          </p:cNvPr>
          <p:cNvSpPr txBox="1"/>
          <p:nvPr/>
        </p:nvSpPr>
        <p:spPr>
          <a:xfrm>
            <a:off x="1695107" y="5964652"/>
            <a:ext cx="1333942" cy="523220"/>
          </a:xfrm>
          <a:prstGeom prst="rect">
            <a:avLst/>
          </a:prstGeom>
          <a:noFill/>
        </p:spPr>
        <p:txBody>
          <a:bodyPr wrap="square" rtlCol="0">
            <a:spAutoFit/>
          </a:bodyPr>
          <a:lstStyle/>
          <a:p>
            <a:r>
              <a:rPr lang="en-US" sz="2800" b="1" dirty="0">
                <a:solidFill>
                  <a:srgbClr val="A67F59"/>
                </a:solidFill>
                <a:latin typeface="Agency FB" panose="020B0503020202020204" pitchFamily="34" charset="0"/>
              </a:rPr>
              <a:t>Mandible</a:t>
            </a:r>
            <a:endParaRPr lang="en-US" sz="2800" b="1" dirty="0">
              <a:solidFill>
                <a:srgbClr val="6086AC"/>
              </a:solidFill>
              <a:latin typeface="Agency FB" panose="020B0503020202020204" pitchFamily="34" charset="0"/>
            </a:endParaRPr>
          </a:p>
        </p:txBody>
      </p:sp>
      <p:sp>
        <p:nvSpPr>
          <p:cNvPr id="18" name="TextBox 17">
            <a:extLst>
              <a:ext uri="{FF2B5EF4-FFF2-40B4-BE49-F238E27FC236}">
                <a16:creationId xmlns:a16="http://schemas.microsoft.com/office/drawing/2014/main" id="{FE1CF8D0-5ACF-42BE-A59E-DD7E0BD23483}"/>
              </a:ext>
            </a:extLst>
          </p:cNvPr>
          <p:cNvSpPr txBox="1"/>
          <p:nvPr/>
        </p:nvSpPr>
        <p:spPr>
          <a:xfrm>
            <a:off x="3676992" y="5968494"/>
            <a:ext cx="752092" cy="523220"/>
          </a:xfrm>
          <a:prstGeom prst="rect">
            <a:avLst/>
          </a:prstGeom>
          <a:noFill/>
        </p:spPr>
        <p:txBody>
          <a:bodyPr wrap="square" rtlCol="0">
            <a:spAutoFit/>
          </a:bodyPr>
          <a:lstStyle/>
          <a:p>
            <a:r>
              <a:rPr lang="en-US" sz="2800" b="1" dirty="0">
                <a:solidFill>
                  <a:srgbClr val="EB8E87"/>
                </a:solidFill>
                <a:latin typeface="Agency FB" panose="020B0503020202020204" pitchFamily="34" charset="0"/>
              </a:rPr>
              <a:t>Nine</a:t>
            </a:r>
            <a:endParaRPr lang="en-US" sz="2800" b="1" dirty="0">
              <a:solidFill>
                <a:srgbClr val="6086AC"/>
              </a:solidFill>
              <a:latin typeface="Agency FB" panose="020B0503020202020204" pitchFamily="34" charset="0"/>
            </a:endParaRPr>
          </a:p>
        </p:txBody>
      </p:sp>
      <p:sp>
        <p:nvSpPr>
          <p:cNvPr id="19" name="TextBox 18">
            <a:extLst>
              <a:ext uri="{FF2B5EF4-FFF2-40B4-BE49-F238E27FC236}">
                <a16:creationId xmlns:a16="http://schemas.microsoft.com/office/drawing/2014/main" id="{7E2CE0E7-7E05-4B32-B777-52C49DE0F9E0}"/>
              </a:ext>
            </a:extLst>
          </p:cNvPr>
          <p:cNvSpPr txBox="1"/>
          <p:nvPr/>
        </p:nvSpPr>
        <p:spPr>
          <a:xfrm>
            <a:off x="2813896" y="5967080"/>
            <a:ext cx="974333" cy="523220"/>
          </a:xfrm>
          <a:prstGeom prst="rect">
            <a:avLst/>
          </a:prstGeom>
          <a:noFill/>
        </p:spPr>
        <p:txBody>
          <a:bodyPr wrap="square" rtlCol="0">
            <a:spAutoFit/>
          </a:bodyPr>
          <a:lstStyle/>
          <a:p>
            <a:r>
              <a:rPr lang="en-US" sz="2800" b="1" dirty="0">
                <a:solidFill>
                  <a:srgbClr val="8F353F"/>
                </a:solidFill>
                <a:latin typeface="Agency FB" panose="020B0503020202020204" pitchFamily="34" charset="0"/>
              </a:rPr>
              <a:t>Chews</a:t>
            </a:r>
            <a:endParaRPr lang="en-US" sz="2800" b="1" dirty="0">
              <a:solidFill>
                <a:srgbClr val="6086AC"/>
              </a:solidFill>
              <a:latin typeface="Agency FB" panose="020B0503020202020204" pitchFamily="34" charset="0"/>
            </a:endParaRPr>
          </a:p>
        </p:txBody>
      </p:sp>
      <p:sp>
        <p:nvSpPr>
          <p:cNvPr id="20" name="TextBox 19">
            <a:extLst>
              <a:ext uri="{FF2B5EF4-FFF2-40B4-BE49-F238E27FC236}">
                <a16:creationId xmlns:a16="http://schemas.microsoft.com/office/drawing/2014/main" id="{AB29674F-C723-441D-8A4B-571C78CDB017}"/>
              </a:ext>
            </a:extLst>
          </p:cNvPr>
          <p:cNvSpPr txBox="1"/>
          <p:nvPr/>
        </p:nvSpPr>
        <p:spPr>
          <a:xfrm>
            <a:off x="1285962" y="5954977"/>
            <a:ext cx="688835" cy="523220"/>
          </a:xfrm>
          <a:prstGeom prst="rect">
            <a:avLst/>
          </a:prstGeom>
          <a:noFill/>
        </p:spPr>
        <p:txBody>
          <a:bodyPr wrap="square" rtlCol="0">
            <a:spAutoFit/>
          </a:bodyPr>
          <a:lstStyle/>
          <a:p>
            <a:r>
              <a:rPr lang="en-US" sz="2800" b="1" dirty="0">
                <a:solidFill>
                  <a:srgbClr val="C4A93C"/>
                </a:solidFill>
                <a:latin typeface="Agency FB" panose="020B0503020202020204" pitchFamily="34" charset="0"/>
              </a:rPr>
              <a:t>My</a:t>
            </a:r>
            <a:endParaRPr lang="en-US" sz="2800" b="1" dirty="0">
              <a:solidFill>
                <a:srgbClr val="6086AC"/>
              </a:solidFill>
              <a:latin typeface="Agency FB" panose="020B0503020202020204" pitchFamily="34" charset="0"/>
            </a:endParaRPr>
          </a:p>
        </p:txBody>
      </p:sp>
      <p:sp>
        <p:nvSpPr>
          <p:cNvPr id="21" name="TextBox 20">
            <a:extLst>
              <a:ext uri="{FF2B5EF4-FFF2-40B4-BE49-F238E27FC236}">
                <a16:creationId xmlns:a16="http://schemas.microsoft.com/office/drawing/2014/main" id="{FA0989C9-8518-4054-9B62-EBB771E3E8CD}"/>
              </a:ext>
            </a:extLst>
          </p:cNvPr>
          <p:cNvSpPr txBox="1"/>
          <p:nvPr/>
        </p:nvSpPr>
        <p:spPr>
          <a:xfrm>
            <a:off x="6813150" y="5964652"/>
            <a:ext cx="974333" cy="523220"/>
          </a:xfrm>
          <a:prstGeom prst="rect">
            <a:avLst/>
          </a:prstGeom>
          <a:noFill/>
        </p:spPr>
        <p:txBody>
          <a:bodyPr wrap="square" rtlCol="0">
            <a:spAutoFit/>
          </a:bodyPr>
          <a:lstStyle/>
          <a:p>
            <a:r>
              <a:rPr lang="en-US" sz="2800" b="1" dirty="0">
                <a:solidFill>
                  <a:srgbClr val="6086AC"/>
                </a:solidFill>
                <a:latin typeface="Agency FB" panose="020B0503020202020204" pitchFamily="34" charset="0"/>
              </a:rPr>
              <a:t>Pizzas</a:t>
            </a:r>
          </a:p>
        </p:txBody>
      </p:sp>
      <p:sp>
        <p:nvSpPr>
          <p:cNvPr id="22" name="TextBox 21">
            <a:extLst>
              <a:ext uri="{FF2B5EF4-FFF2-40B4-BE49-F238E27FC236}">
                <a16:creationId xmlns:a16="http://schemas.microsoft.com/office/drawing/2014/main" id="{3D1272D9-45E3-4191-B814-CB4F74C6FBC0}"/>
              </a:ext>
            </a:extLst>
          </p:cNvPr>
          <p:cNvSpPr txBox="1"/>
          <p:nvPr/>
        </p:nvSpPr>
        <p:spPr>
          <a:xfrm>
            <a:off x="5732611" y="5965521"/>
            <a:ext cx="1396546" cy="523220"/>
          </a:xfrm>
          <a:prstGeom prst="rect">
            <a:avLst/>
          </a:prstGeom>
          <a:noFill/>
        </p:spPr>
        <p:txBody>
          <a:bodyPr wrap="square" rtlCol="0">
            <a:spAutoFit/>
          </a:bodyPr>
          <a:lstStyle/>
          <a:p>
            <a:r>
              <a:rPr lang="en-US" sz="2800" b="1" dirty="0">
                <a:solidFill>
                  <a:srgbClr val="F18568"/>
                </a:solidFill>
                <a:latin typeface="Agency FB" panose="020B0503020202020204" pitchFamily="34" charset="0"/>
              </a:rPr>
              <a:t>Zucchini</a:t>
            </a:r>
            <a:endParaRPr lang="en-US" sz="2800" b="1" dirty="0">
              <a:solidFill>
                <a:srgbClr val="6086AC"/>
              </a:solidFill>
              <a:latin typeface="Agency FB" panose="020B0503020202020204" pitchFamily="34" charset="0"/>
            </a:endParaRPr>
          </a:p>
        </p:txBody>
      </p:sp>
      <p:sp>
        <p:nvSpPr>
          <p:cNvPr id="24" name="Arrow: Right 23">
            <a:extLst>
              <a:ext uri="{FF2B5EF4-FFF2-40B4-BE49-F238E27FC236}">
                <a16:creationId xmlns:a16="http://schemas.microsoft.com/office/drawing/2014/main" id="{8AFB119F-F30C-427F-8B20-0669384490C0}"/>
              </a:ext>
            </a:extLst>
          </p:cNvPr>
          <p:cNvSpPr/>
          <p:nvPr/>
        </p:nvSpPr>
        <p:spPr>
          <a:xfrm>
            <a:off x="585961" y="3689082"/>
            <a:ext cx="331554" cy="200417"/>
          </a:xfrm>
          <a:prstGeom prst="rightArrow">
            <a:avLst/>
          </a:prstGeom>
          <a:solidFill>
            <a:srgbClr val="F9A8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9BAD416-FA18-409E-83FA-90DE608F7C6D}"/>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Facial Bones</a:t>
            </a:r>
          </a:p>
        </p:txBody>
      </p:sp>
      <p:cxnSp>
        <p:nvCxnSpPr>
          <p:cNvPr id="31" name="Straight Arrow Connector 30">
            <a:extLst>
              <a:ext uri="{FF2B5EF4-FFF2-40B4-BE49-F238E27FC236}">
                <a16:creationId xmlns:a16="http://schemas.microsoft.com/office/drawing/2014/main" id="{7723B1A8-506B-44CB-A2AF-9DAE2F425C0D}"/>
              </a:ext>
            </a:extLst>
          </p:cNvPr>
          <p:cNvCxnSpPr>
            <a:cxnSpLocks/>
          </p:cNvCxnSpPr>
          <p:nvPr/>
        </p:nvCxnSpPr>
        <p:spPr>
          <a:xfrm flipH="1">
            <a:off x="4826255" y="3814277"/>
            <a:ext cx="2036749"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B683800-6A8D-45B5-ACB2-148A8D063621}"/>
              </a:ext>
            </a:extLst>
          </p:cNvPr>
          <p:cNvCxnSpPr>
            <a:cxnSpLocks/>
          </p:cNvCxnSpPr>
          <p:nvPr/>
        </p:nvCxnSpPr>
        <p:spPr>
          <a:xfrm flipH="1">
            <a:off x="4352202" y="5268603"/>
            <a:ext cx="2510802"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7239876-9B3E-47EE-ABAA-D7B8813C0F8D}"/>
              </a:ext>
            </a:extLst>
          </p:cNvPr>
          <p:cNvCxnSpPr>
            <a:cxnSpLocks/>
          </p:cNvCxnSpPr>
          <p:nvPr/>
        </p:nvCxnSpPr>
        <p:spPr>
          <a:xfrm flipV="1">
            <a:off x="1831841" y="3555859"/>
            <a:ext cx="2258111" cy="75264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CE1F21C-55F8-4171-850C-BC5886EBB60D}"/>
              </a:ext>
            </a:extLst>
          </p:cNvPr>
          <p:cNvCxnSpPr>
            <a:cxnSpLocks/>
          </p:cNvCxnSpPr>
          <p:nvPr/>
        </p:nvCxnSpPr>
        <p:spPr>
          <a:xfrm flipH="1" flipV="1">
            <a:off x="4352626" y="2971670"/>
            <a:ext cx="2510378" cy="132365"/>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1045C40-C9C1-4E71-A61D-8E0B3BBACA59}"/>
              </a:ext>
            </a:extLst>
          </p:cNvPr>
          <p:cNvCxnSpPr>
            <a:cxnSpLocks/>
          </p:cNvCxnSpPr>
          <p:nvPr/>
        </p:nvCxnSpPr>
        <p:spPr>
          <a:xfrm flipV="1">
            <a:off x="1403904" y="3595616"/>
            <a:ext cx="2883528" cy="1087025"/>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4D7B0A7-10AE-40BE-89C8-B1B71840EC4B}"/>
              </a:ext>
            </a:extLst>
          </p:cNvPr>
          <p:cNvCxnSpPr>
            <a:cxnSpLocks/>
          </p:cNvCxnSpPr>
          <p:nvPr/>
        </p:nvCxnSpPr>
        <p:spPr>
          <a:xfrm flipV="1">
            <a:off x="3822394" y="3003827"/>
            <a:ext cx="230644" cy="150438"/>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1761F51-8617-4D2C-AF2D-486B85C5C815}"/>
              </a:ext>
            </a:extLst>
          </p:cNvPr>
          <p:cNvCxnSpPr/>
          <p:nvPr/>
        </p:nvCxnSpPr>
        <p:spPr>
          <a:xfrm flipV="1">
            <a:off x="1905386" y="3146921"/>
            <a:ext cx="1941220" cy="161439"/>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EBEA5F-803E-45E6-8470-D2CCBC0FEA7F}"/>
              </a:ext>
            </a:extLst>
          </p:cNvPr>
          <p:cNvCxnSpPr>
            <a:cxnSpLocks/>
          </p:cNvCxnSpPr>
          <p:nvPr/>
        </p:nvCxnSpPr>
        <p:spPr>
          <a:xfrm flipV="1">
            <a:off x="2029321" y="3552017"/>
            <a:ext cx="999728" cy="238475"/>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9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1973CF-7C5C-4254-BDB9-8872115DE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132" y="3911189"/>
            <a:ext cx="4074243" cy="2540581"/>
          </a:xfrm>
          <a:prstGeom prst="rect">
            <a:avLst/>
          </a:prstGeom>
        </p:spPr>
      </p:pic>
      <p:sp>
        <p:nvSpPr>
          <p:cNvPr id="4" name="TextBox 3">
            <a:extLst>
              <a:ext uri="{FF2B5EF4-FFF2-40B4-BE49-F238E27FC236}">
                <a16:creationId xmlns:a16="http://schemas.microsoft.com/office/drawing/2014/main" id="{91BE634C-BF00-4CEE-AE7F-719D1992B3F7}"/>
              </a:ext>
            </a:extLst>
          </p:cNvPr>
          <p:cNvSpPr txBox="1"/>
          <p:nvPr/>
        </p:nvSpPr>
        <p:spPr>
          <a:xfrm>
            <a:off x="841073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18</a:t>
            </a:r>
          </a:p>
        </p:txBody>
      </p:sp>
      <p:sp>
        <p:nvSpPr>
          <p:cNvPr id="5" name="Oval 4">
            <a:extLst>
              <a:ext uri="{FF2B5EF4-FFF2-40B4-BE49-F238E27FC236}">
                <a16:creationId xmlns:a16="http://schemas.microsoft.com/office/drawing/2014/main" id="{58A804FE-1748-4809-BAC3-D485F78533A6}"/>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88C246-60B5-483F-BB67-7BB41E2BF73F}"/>
              </a:ext>
            </a:extLst>
          </p:cNvPr>
          <p:cNvSpPr txBox="1"/>
          <p:nvPr/>
        </p:nvSpPr>
        <p:spPr>
          <a:xfrm>
            <a:off x="142595" y="812899"/>
            <a:ext cx="5253663" cy="2616101"/>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C4A93C"/>
                </a:solidFill>
                <a:latin typeface="Agency FB" panose="020B0503020202020204" pitchFamily="34" charset="0"/>
              </a:rPr>
              <a:t>maxillae (2):</a:t>
            </a:r>
            <a:r>
              <a:rPr lang="en-US" sz="2000" b="1" dirty="0">
                <a:solidFill>
                  <a:srgbClr val="C4A93C"/>
                </a:solidFill>
                <a:latin typeface="Agency FB" panose="020B0503020202020204" pitchFamily="34" charset="0"/>
              </a:rPr>
              <a:t> </a:t>
            </a:r>
            <a:r>
              <a:rPr lang="en-US" sz="2000" dirty="0">
                <a:latin typeface="Agency FB" panose="020B0503020202020204" pitchFamily="34" charset="0"/>
              </a:rPr>
              <a:t>bones of the upper jaw</a:t>
            </a:r>
            <a:br>
              <a:rPr lang="en-US" sz="2000" dirty="0">
                <a:latin typeface="Agency FB" panose="020B0503020202020204" pitchFamily="34" charset="0"/>
              </a:rPr>
            </a:br>
            <a:r>
              <a:rPr lang="en-US" dirty="0">
                <a:latin typeface="Agency FB" panose="020B0503020202020204" pitchFamily="34" charset="0"/>
                <a:sym typeface="Wingdings" panose="05000000000000000000" pitchFamily="2" charset="2"/>
              </a:rPr>
              <a:t> </a:t>
            </a:r>
            <a:r>
              <a:rPr lang="en-US" dirty="0">
                <a:latin typeface="Agency FB" panose="020B0503020202020204" pitchFamily="34" charset="0"/>
              </a:rPr>
              <a:t>articulate with every bone of the face except the mandible (lower jaw) </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forms part of the orbits, part of the nasal cavity, and most of the hard palate (bony roof of the mouth)</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each maxilla contains a large </a:t>
            </a:r>
            <a:r>
              <a:rPr lang="en-US" dirty="0">
                <a:solidFill>
                  <a:srgbClr val="C4A93C"/>
                </a:solidFill>
                <a:latin typeface="Agency FB" panose="020B0503020202020204" pitchFamily="34" charset="0"/>
              </a:rPr>
              <a:t>maxillary sinus </a:t>
            </a:r>
            <a:r>
              <a:rPr lang="en-US" dirty="0">
                <a:latin typeface="Agency FB" panose="020B0503020202020204" pitchFamily="34" charset="0"/>
              </a:rPr>
              <a:t>that empties into the nasal cavity </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the </a:t>
            </a:r>
            <a:r>
              <a:rPr lang="en-US" dirty="0">
                <a:solidFill>
                  <a:srgbClr val="C4A93C"/>
                </a:solidFill>
                <a:latin typeface="Agency FB" panose="020B0503020202020204" pitchFamily="34" charset="0"/>
              </a:rPr>
              <a:t>alveolar processes </a:t>
            </a:r>
            <a:r>
              <a:rPr lang="en-US" dirty="0">
                <a:latin typeface="Agency FB" panose="020B0503020202020204" pitchFamily="34" charset="0"/>
              </a:rPr>
              <a:t>of the maxilla are ridge-like arches that contain the alveoli (sockets) for the maxillary (upper) teeth</a:t>
            </a:r>
            <a:endParaRPr lang="en-US" sz="2000" dirty="0">
              <a:latin typeface="Agency FB" panose="020B0503020202020204" pitchFamily="34" charset="0"/>
            </a:endParaRPr>
          </a:p>
        </p:txBody>
      </p:sp>
      <p:pic>
        <p:nvPicPr>
          <p:cNvPr id="1026" name="Picture 2" descr="See the source image">
            <a:extLst>
              <a:ext uri="{FF2B5EF4-FFF2-40B4-BE49-F238E27FC236}">
                <a16:creationId xmlns:a16="http://schemas.microsoft.com/office/drawing/2014/main" id="{31579BAB-D815-406A-B123-314278735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335" y="971343"/>
            <a:ext cx="3473351" cy="19754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FFE9C97-9E44-4C2E-B7E1-591B3CC22C59}"/>
              </a:ext>
            </a:extLst>
          </p:cNvPr>
          <p:cNvSpPr txBox="1"/>
          <p:nvPr/>
        </p:nvSpPr>
        <p:spPr>
          <a:xfrm>
            <a:off x="164383" y="4081890"/>
            <a:ext cx="4343400" cy="2369880"/>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A67F59"/>
                </a:solidFill>
                <a:latin typeface="Agency FB" panose="020B0503020202020204" pitchFamily="34" charset="0"/>
              </a:rPr>
              <a:t>mandible:</a:t>
            </a:r>
            <a:r>
              <a:rPr lang="en-US" sz="2000" b="1" dirty="0">
                <a:solidFill>
                  <a:srgbClr val="F77F65"/>
                </a:solidFill>
                <a:latin typeface="Agency FB" panose="020B0503020202020204" pitchFamily="34" charset="0"/>
              </a:rPr>
              <a:t> </a:t>
            </a:r>
            <a:r>
              <a:rPr lang="en-US" sz="2000" dirty="0">
                <a:latin typeface="Agency FB" panose="020B0503020202020204" pitchFamily="34" charset="0"/>
              </a:rPr>
              <a:t>largest, strongest facial bone that forms the lower jaw</a:t>
            </a:r>
            <a:br>
              <a:rPr lang="en-US" sz="2000"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a:t>
            </a:r>
            <a:r>
              <a:rPr lang="en-US" dirty="0">
                <a:solidFill>
                  <a:srgbClr val="A67F59"/>
                </a:solidFill>
                <a:latin typeface="Agency FB" panose="020B0503020202020204" pitchFamily="34" charset="0"/>
              </a:rPr>
              <a:t>mental foramen </a:t>
            </a:r>
            <a:r>
              <a:rPr lang="en-US" dirty="0">
                <a:latin typeface="Agency FB" panose="020B0503020202020204" pitchFamily="34" charset="0"/>
              </a:rPr>
              <a:t>= transmits terminal branches of alveolar nerve and mental vessels </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a:t>
            </a:r>
            <a:r>
              <a:rPr lang="en-US" dirty="0">
                <a:solidFill>
                  <a:srgbClr val="A67F59"/>
                </a:solidFill>
                <a:latin typeface="Agency FB" panose="020B0503020202020204" pitchFamily="34" charset="0"/>
              </a:rPr>
              <a:t>mandibular foramen </a:t>
            </a:r>
            <a:r>
              <a:rPr lang="en-US" dirty="0">
                <a:latin typeface="Agency FB" panose="020B0503020202020204" pitchFamily="34" charset="0"/>
              </a:rPr>
              <a:t>= transmits mandibular nerve and blood vessels </a:t>
            </a:r>
            <a:br>
              <a:rPr lang="en-US" dirty="0">
                <a:latin typeface="Agency FB" panose="020B0503020202020204" pitchFamily="34" charset="0"/>
              </a:rPr>
            </a:br>
            <a:r>
              <a:rPr lang="en-US" dirty="0">
                <a:latin typeface="Agency FB" panose="020B0503020202020204" pitchFamily="34" charset="0"/>
              </a:rPr>
              <a:t>*these foramina are where dentists inject anesthetics*</a:t>
            </a:r>
            <a:endParaRPr lang="en-US" sz="2000" dirty="0">
              <a:solidFill>
                <a:srgbClr val="F77F65"/>
              </a:solidFill>
              <a:latin typeface="Agency FB" panose="020B0503020202020204" pitchFamily="34" charset="0"/>
            </a:endParaRPr>
          </a:p>
        </p:txBody>
      </p:sp>
      <p:sp>
        <p:nvSpPr>
          <p:cNvPr id="12" name="Rectangle 11">
            <a:extLst>
              <a:ext uri="{FF2B5EF4-FFF2-40B4-BE49-F238E27FC236}">
                <a16:creationId xmlns:a16="http://schemas.microsoft.com/office/drawing/2014/main" id="{DD630DCA-26B5-42EA-A27F-1405BC5A9ED2}"/>
              </a:ext>
            </a:extLst>
          </p:cNvPr>
          <p:cNvSpPr/>
          <p:nvPr/>
        </p:nvSpPr>
        <p:spPr>
          <a:xfrm>
            <a:off x="7988473" y="5840395"/>
            <a:ext cx="573336" cy="324955"/>
          </a:xfrm>
          <a:prstGeom prst="rect">
            <a:avLst/>
          </a:prstGeom>
          <a:noFill/>
          <a:ln>
            <a:solidFill>
              <a:srgbClr val="A67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52F42D-5E23-4350-AE5F-212FD1A0833F}"/>
              </a:ext>
            </a:extLst>
          </p:cNvPr>
          <p:cNvSpPr/>
          <p:nvPr/>
        </p:nvSpPr>
        <p:spPr>
          <a:xfrm>
            <a:off x="8001470" y="4512330"/>
            <a:ext cx="806608" cy="324955"/>
          </a:xfrm>
          <a:prstGeom prst="rect">
            <a:avLst/>
          </a:prstGeom>
          <a:noFill/>
          <a:ln>
            <a:solidFill>
              <a:srgbClr val="A67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580CFF4-0683-4628-A602-2DB408DEC730}"/>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Facial Bones – Closer Looks </a:t>
            </a:r>
          </a:p>
        </p:txBody>
      </p:sp>
    </p:spTree>
    <p:extLst>
      <p:ext uri="{BB962C8B-B14F-4D97-AF65-F5344CB8AC3E}">
        <p14:creationId xmlns:p14="http://schemas.microsoft.com/office/powerpoint/2010/main" val="351623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884729-475C-4BC5-BF2C-408398665F90}"/>
              </a:ext>
            </a:extLst>
          </p:cNvPr>
          <p:cNvSpPr txBox="1"/>
          <p:nvPr/>
        </p:nvSpPr>
        <p:spPr>
          <a:xfrm>
            <a:off x="142594" y="3003757"/>
            <a:ext cx="4899247" cy="707886"/>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EA8A84"/>
                </a:solidFill>
                <a:latin typeface="Agency FB" panose="020B0503020202020204" pitchFamily="34" charset="0"/>
              </a:rPr>
              <a:t>nasal bones (2): </a:t>
            </a:r>
            <a:r>
              <a:rPr lang="en-US" sz="2000" dirty="0">
                <a:latin typeface="Agency FB" panose="020B0503020202020204" pitchFamily="34" charset="0"/>
              </a:rPr>
              <a:t>small, flattened rectangular </a:t>
            </a:r>
            <a:br>
              <a:rPr lang="en-US" sz="2000" dirty="0">
                <a:latin typeface="Agency FB" panose="020B0503020202020204" pitchFamily="34" charset="0"/>
              </a:rPr>
            </a:br>
            <a:r>
              <a:rPr lang="en-US" sz="2000" dirty="0">
                <a:latin typeface="Agency FB" panose="020B0503020202020204" pitchFamily="34" charset="0"/>
              </a:rPr>
              <a:t>shaped bones that form the bridge of the nose </a:t>
            </a:r>
          </a:p>
        </p:txBody>
      </p:sp>
      <p:sp>
        <p:nvSpPr>
          <p:cNvPr id="4" name="TextBox 3">
            <a:extLst>
              <a:ext uri="{FF2B5EF4-FFF2-40B4-BE49-F238E27FC236}">
                <a16:creationId xmlns:a16="http://schemas.microsoft.com/office/drawing/2014/main" id="{91BE634C-BF00-4CEE-AE7F-719D1992B3F7}"/>
              </a:ext>
            </a:extLst>
          </p:cNvPr>
          <p:cNvSpPr txBox="1"/>
          <p:nvPr/>
        </p:nvSpPr>
        <p:spPr>
          <a:xfrm>
            <a:off x="841140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19</a:t>
            </a:r>
          </a:p>
        </p:txBody>
      </p:sp>
      <p:sp>
        <p:nvSpPr>
          <p:cNvPr id="5" name="Oval 4">
            <a:extLst>
              <a:ext uri="{FF2B5EF4-FFF2-40B4-BE49-F238E27FC236}">
                <a16:creationId xmlns:a16="http://schemas.microsoft.com/office/drawing/2014/main" id="{58A804FE-1748-4809-BAC3-D485F78533A6}"/>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See the source image">
            <a:extLst>
              <a:ext uri="{FF2B5EF4-FFF2-40B4-BE49-F238E27FC236}">
                <a16:creationId xmlns:a16="http://schemas.microsoft.com/office/drawing/2014/main" id="{6EC42E63-DF04-4F95-94B3-91FAFBA93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16" y="3810642"/>
            <a:ext cx="5113079" cy="29080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0D017B-6CC0-4517-AEB7-5C241B240D89}"/>
              </a:ext>
            </a:extLst>
          </p:cNvPr>
          <p:cNvSpPr txBox="1"/>
          <p:nvPr/>
        </p:nvSpPr>
        <p:spPr>
          <a:xfrm>
            <a:off x="142595" y="773060"/>
            <a:ext cx="5655444" cy="1815882"/>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CD5C62"/>
                </a:solidFill>
                <a:latin typeface="Agency FB" panose="020B0503020202020204" pitchFamily="34" charset="0"/>
              </a:rPr>
              <a:t>inferior nasal conchae (2)</a:t>
            </a:r>
            <a:r>
              <a:rPr lang="en-US" sz="2000" b="1" dirty="0">
                <a:solidFill>
                  <a:srgbClr val="CD5C62"/>
                </a:solidFill>
                <a:latin typeface="Agency FB" panose="020B0503020202020204" pitchFamily="34" charset="0"/>
              </a:rPr>
              <a:t>: </a:t>
            </a:r>
            <a:r>
              <a:rPr lang="en-US" sz="2000" dirty="0">
                <a:latin typeface="Agency FB" panose="020B0503020202020204" pitchFamily="34" charset="0"/>
              </a:rPr>
              <a:t>separate bones from nasal conchae of the ethmoid bone</a:t>
            </a:r>
            <a:br>
              <a:rPr lang="en-US" sz="2000"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form part of (and project into) the nasal cavity</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all three pairs of nasal conchae (superior, middle, inferior) increase the surface area of the nasal cavity and help swirl and filter air before it passes into the lungs</a:t>
            </a:r>
            <a:endParaRPr lang="en-US" sz="2000" dirty="0">
              <a:latin typeface="Agency FB" panose="020B0503020202020204" pitchFamily="34" charset="0"/>
            </a:endParaRPr>
          </a:p>
        </p:txBody>
      </p:sp>
      <p:pic>
        <p:nvPicPr>
          <p:cNvPr id="6" name="Picture 5">
            <a:extLst>
              <a:ext uri="{FF2B5EF4-FFF2-40B4-BE49-F238E27FC236}">
                <a16:creationId xmlns:a16="http://schemas.microsoft.com/office/drawing/2014/main" id="{BC6D85C5-15F0-4634-B022-6CF5CA3DD405}"/>
              </a:ext>
            </a:extLst>
          </p:cNvPr>
          <p:cNvPicPr>
            <a:picLocks noChangeAspect="1"/>
          </p:cNvPicPr>
          <p:nvPr/>
        </p:nvPicPr>
        <p:blipFill>
          <a:blip r:embed="rId3"/>
          <a:stretch>
            <a:fillRect/>
          </a:stretch>
        </p:blipFill>
        <p:spPr>
          <a:xfrm>
            <a:off x="6016007" y="708641"/>
            <a:ext cx="2670580" cy="2698049"/>
          </a:xfrm>
          <a:prstGeom prst="rect">
            <a:avLst/>
          </a:prstGeom>
        </p:spPr>
      </p:pic>
      <p:sp>
        <p:nvSpPr>
          <p:cNvPr id="11" name="TextBox 10">
            <a:extLst>
              <a:ext uri="{FF2B5EF4-FFF2-40B4-BE49-F238E27FC236}">
                <a16:creationId xmlns:a16="http://schemas.microsoft.com/office/drawing/2014/main" id="{A1390AF5-7C64-40D4-93DD-E37BFC200484}"/>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Facial Bones – Closer Looks </a:t>
            </a:r>
          </a:p>
        </p:txBody>
      </p:sp>
    </p:spTree>
    <p:extLst>
      <p:ext uri="{BB962C8B-B14F-4D97-AF65-F5344CB8AC3E}">
        <p14:creationId xmlns:p14="http://schemas.microsoft.com/office/powerpoint/2010/main" val="41655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60A7C7-78BE-4E77-B81C-F51A64BE3739}"/>
              </a:ext>
            </a:extLst>
          </p:cNvPr>
          <p:cNvSpPr txBox="1"/>
          <p:nvPr/>
        </p:nvSpPr>
        <p:spPr>
          <a:xfrm>
            <a:off x="836398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a:t>
            </a:r>
          </a:p>
        </p:txBody>
      </p:sp>
      <p:sp>
        <p:nvSpPr>
          <p:cNvPr id="5" name="Oval 4">
            <a:extLst>
              <a:ext uri="{FF2B5EF4-FFF2-40B4-BE49-F238E27FC236}">
                <a16:creationId xmlns:a16="http://schemas.microsoft.com/office/drawing/2014/main" id="{B1C2C356-009C-4BA7-A574-75BDB7E09612}"/>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100BA3C-0FC2-4FCD-9BCB-86F89B9729B5}"/>
              </a:ext>
            </a:extLst>
          </p:cNvPr>
          <p:cNvSpPr txBox="1"/>
          <p:nvPr/>
        </p:nvSpPr>
        <p:spPr>
          <a:xfrm>
            <a:off x="142595" y="725267"/>
            <a:ext cx="8419213" cy="400110"/>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6BB4C3"/>
                </a:solidFill>
                <a:latin typeface="Agency FB" panose="020B0503020202020204" pitchFamily="34" charset="0"/>
              </a:rPr>
              <a:t>axial skeleton: </a:t>
            </a:r>
            <a:r>
              <a:rPr lang="en-US" sz="2000" dirty="0">
                <a:latin typeface="Agency FB" panose="020B0503020202020204" pitchFamily="34" charset="0"/>
              </a:rPr>
              <a:t>consists of the bones that lie around the longitudinal axis of the body </a:t>
            </a:r>
          </a:p>
        </p:txBody>
      </p:sp>
      <p:sp>
        <p:nvSpPr>
          <p:cNvPr id="8" name="TextBox 7">
            <a:extLst>
              <a:ext uri="{FF2B5EF4-FFF2-40B4-BE49-F238E27FC236}">
                <a16:creationId xmlns:a16="http://schemas.microsoft.com/office/drawing/2014/main" id="{E059F6C2-67DA-43DC-9F2C-27ACACCC64B9}"/>
              </a:ext>
            </a:extLst>
          </p:cNvPr>
          <p:cNvSpPr txBox="1"/>
          <p:nvPr/>
        </p:nvSpPr>
        <p:spPr>
          <a:xfrm>
            <a:off x="142594" y="1145835"/>
            <a:ext cx="8419213"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73A5CF"/>
                </a:solidFill>
                <a:latin typeface="Agency FB" panose="020B0503020202020204" pitchFamily="34" charset="0"/>
              </a:rPr>
              <a:t>appendicular skeleton: </a:t>
            </a:r>
            <a:r>
              <a:rPr lang="en-US" sz="2000" dirty="0">
                <a:latin typeface="Agency FB" panose="020B0503020202020204" pitchFamily="34" charset="0"/>
              </a:rPr>
              <a:t>consists of bones of the upper and lower limbs + the bones forming the girdles, connecting limbs to the axial skeleton  </a:t>
            </a:r>
          </a:p>
        </p:txBody>
      </p:sp>
      <p:pic>
        <p:nvPicPr>
          <p:cNvPr id="12" name="Picture 11">
            <a:extLst>
              <a:ext uri="{FF2B5EF4-FFF2-40B4-BE49-F238E27FC236}">
                <a16:creationId xmlns:a16="http://schemas.microsoft.com/office/drawing/2014/main" id="{D6E883EB-DDD7-4248-8426-686BAC5B4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160" y="2133236"/>
            <a:ext cx="1717337" cy="4472233"/>
          </a:xfrm>
          <a:prstGeom prst="rect">
            <a:avLst/>
          </a:prstGeom>
        </p:spPr>
      </p:pic>
      <p:pic>
        <p:nvPicPr>
          <p:cNvPr id="14" name="Picture 13">
            <a:extLst>
              <a:ext uri="{FF2B5EF4-FFF2-40B4-BE49-F238E27FC236}">
                <a16:creationId xmlns:a16="http://schemas.microsoft.com/office/drawing/2014/main" id="{C623FD19-39CD-413A-AE50-9E092546A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881" y="2122285"/>
            <a:ext cx="1864819" cy="4429500"/>
          </a:xfrm>
          <a:prstGeom prst="rect">
            <a:avLst/>
          </a:prstGeom>
        </p:spPr>
      </p:pic>
      <p:sp>
        <p:nvSpPr>
          <p:cNvPr id="9" name="TextBox 8">
            <a:extLst>
              <a:ext uri="{FF2B5EF4-FFF2-40B4-BE49-F238E27FC236}">
                <a16:creationId xmlns:a16="http://schemas.microsoft.com/office/drawing/2014/main" id="{06A78ADC-178B-4F9E-9E72-5D359F2FE3A8}"/>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Axial vs. Appendicular Skeleton</a:t>
            </a:r>
          </a:p>
        </p:txBody>
      </p:sp>
    </p:spTree>
    <p:extLst>
      <p:ext uri="{BB962C8B-B14F-4D97-AF65-F5344CB8AC3E}">
        <p14:creationId xmlns:p14="http://schemas.microsoft.com/office/powerpoint/2010/main" val="47307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AAB3ADC-CF4A-47D1-A770-0A99E794E7C2}"/>
              </a:ext>
            </a:extLst>
          </p:cNvPr>
          <p:cNvSpPr txBox="1"/>
          <p:nvPr/>
        </p:nvSpPr>
        <p:spPr>
          <a:xfrm>
            <a:off x="142595" y="3516641"/>
            <a:ext cx="3790972" cy="2246769"/>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897590"/>
                </a:solidFill>
                <a:latin typeface="Agency FB" panose="020B0503020202020204" pitchFamily="34" charset="0"/>
              </a:rPr>
              <a:t>lacrimal bones (2</a:t>
            </a:r>
            <a:r>
              <a:rPr lang="en-US" sz="2000" b="1" dirty="0">
                <a:solidFill>
                  <a:srgbClr val="897590"/>
                </a:solidFill>
                <a:latin typeface="Agency FB" panose="020B0503020202020204" pitchFamily="34" charset="0"/>
              </a:rPr>
              <a:t>): </a:t>
            </a:r>
            <a:r>
              <a:rPr lang="en-US" sz="2000" dirty="0">
                <a:latin typeface="Agency FB" panose="020B0503020202020204" pitchFamily="34" charset="0"/>
              </a:rPr>
              <a:t>smallest bones of the face</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each contain a </a:t>
            </a:r>
            <a:r>
              <a:rPr lang="en-US" sz="2000" dirty="0">
                <a:solidFill>
                  <a:srgbClr val="897590"/>
                </a:solidFill>
                <a:latin typeface="Agency FB" panose="020B0503020202020204" pitchFamily="34" charset="0"/>
              </a:rPr>
              <a:t>lacrimal fossa </a:t>
            </a:r>
            <a:r>
              <a:rPr lang="en-US" sz="2000" dirty="0">
                <a:latin typeface="Agency FB" panose="020B0503020202020204" pitchFamily="34" charset="0"/>
              </a:rPr>
              <a:t>= vertical tunnel formed with the maxilla that houses the </a:t>
            </a:r>
            <a:r>
              <a:rPr lang="en-US" sz="2000" dirty="0">
                <a:solidFill>
                  <a:srgbClr val="897590"/>
                </a:solidFill>
                <a:latin typeface="Agency FB" panose="020B0503020202020204" pitchFamily="34" charset="0"/>
              </a:rPr>
              <a:t>lacrimal sac </a:t>
            </a:r>
            <a:r>
              <a:rPr lang="en-US" sz="2000" dirty="0">
                <a:latin typeface="Agency FB" panose="020B0503020202020204" pitchFamily="34" charset="0"/>
              </a:rPr>
              <a:t>which gathers tears</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11" name="Picture 2" descr="See the source image">
            <a:extLst>
              <a:ext uri="{FF2B5EF4-FFF2-40B4-BE49-F238E27FC236}">
                <a16:creationId xmlns:a16="http://schemas.microsoft.com/office/drawing/2014/main" id="{4D66B3EC-6821-48F3-AFD3-82438262C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4635" y="3741203"/>
            <a:ext cx="4410918" cy="25032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5D46CF-4153-4EDC-94A2-5AAC3AD20500}"/>
              </a:ext>
            </a:extLst>
          </p:cNvPr>
          <p:cNvSpPr txBox="1"/>
          <p:nvPr/>
        </p:nvSpPr>
        <p:spPr>
          <a:xfrm>
            <a:off x="142595" y="775275"/>
            <a:ext cx="4731037" cy="1938992"/>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A67F59"/>
                </a:solidFill>
                <a:latin typeface="Agency FB" panose="020B0503020202020204" pitchFamily="34" charset="0"/>
              </a:rPr>
              <a:t>vomer:</a:t>
            </a:r>
            <a:r>
              <a:rPr lang="en-US" sz="2000" b="1" dirty="0">
                <a:solidFill>
                  <a:srgbClr val="A67F59"/>
                </a:solidFill>
                <a:latin typeface="Agency FB" panose="020B0503020202020204" pitchFamily="34" charset="0"/>
              </a:rPr>
              <a:t> </a:t>
            </a:r>
            <a:r>
              <a:rPr lang="en-US" sz="2000" dirty="0">
                <a:latin typeface="Agency FB" panose="020B0503020202020204" pitchFamily="34" charset="0"/>
              </a:rPr>
              <a:t>triangular bone that forms the nasal septum (along with the ethmoid)</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nasal septum = the partition that divides the nasal cavity into L/R sides  </a:t>
            </a:r>
            <a:br>
              <a:rPr lang="en-US" sz="2000" dirty="0">
                <a:latin typeface="Agency FB" panose="020B0503020202020204" pitchFamily="34" charset="0"/>
              </a:rPr>
            </a:br>
            <a:br>
              <a:rPr lang="en-US" sz="2000" dirty="0">
                <a:latin typeface="Agency FB" panose="020B0503020202020204" pitchFamily="34" charset="0"/>
              </a:rPr>
            </a:br>
            <a:endParaRPr lang="en-US" sz="2000" dirty="0">
              <a:latin typeface="Agency FB" panose="020B0503020202020204" pitchFamily="34" charset="0"/>
            </a:endParaRPr>
          </a:p>
        </p:txBody>
      </p:sp>
      <p:sp>
        <p:nvSpPr>
          <p:cNvPr id="8" name="TextBox 7">
            <a:extLst>
              <a:ext uri="{FF2B5EF4-FFF2-40B4-BE49-F238E27FC236}">
                <a16:creationId xmlns:a16="http://schemas.microsoft.com/office/drawing/2014/main" id="{6386A7DF-C3BD-42DD-B6E6-3B2A1A6A52B1}"/>
              </a:ext>
            </a:extLst>
          </p:cNvPr>
          <p:cNvSpPr txBox="1"/>
          <p:nvPr/>
        </p:nvSpPr>
        <p:spPr>
          <a:xfrm>
            <a:off x="843100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20</a:t>
            </a:r>
          </a:p>
        </p:txBody>
      </p:sp>
      <p:sp>
        <p:nvSpPr>
          <p:cNvPr id="9" name="Oval 8">
            <a:extLst>
              <a:ext uri="{FF2B5EF4-FFF2-40B4-BE49-F238E27FC236}">
                <a16:creationId xmlns:a16="http://schemas.microsoft.com/office/drawing/2014/main" id="{7F9CF380-211E-4BF5-A43A-89DAA3A886BF}"/>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Vomer - Anatomy, Structure and Articulations | Kenhub">
            <a:extLst>
              <a:ext uri="{FF2B5EF4-FFF2-40B4-BE49-F238E27FC236}">
                <a16:creationId xmlns:a16="http://schemas.microsoft.com/office/drawing/2014/main" id="{636428FF-B963-4FCB-BA9D-9785870D2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688" y="460858"/>
            <a:ext cx="3962038" cy="22534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B22CCAA-FEEE-49E7-881D-AD9BC0DC58B7}"/>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Facial Bones – Closer Looks </a:t>
            </a:r>
          </a:p>
        </p:txBody>
      </p:sp>
    </p:spTree>
    <p:extLst>
      <p:ext uri="{BB962C8B-B14F-4D97-AF65-F5344CB8AC3E}">
        <p14:creationId xmlns:p14="http://schemas.microsoft.com/office/powerpoint/2010/main" val="317228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827622-C6E0-4432-919D-7B40F12296E7}"/>
              </a:ext>
            </a:extLst>
          </p:cNvPr>
          <p:cNvSpPr txBox="1"/>
          <p:nvPr/>
        </p:nvSpPr>
        <p:spPr>
          <a:xfrm>
            <a:off x="840476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21</a:t>
            </a:r>
          </a:p>
        </p:txBody>
      </p:sp>
      <p:sp>
        <p:nvSpPr>
          <p:cNvPr id="6" name="Oval 5">
            <a:extLst>
              <a:ext uri="{FF2B5EF4-FFF2-40B4-BE49-F238E27FC236}">
                <a16:creationId xmlns:a16="http://schemas.microsoft.com/office/drawing/2014/main" id="{8E2D28BC-B3AA-49D9-92C3-391AB43FBE23}"/>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D47FF18-8ACC-46C2-BA6C-E21A5E9803FA}"/>
              </a:ext>
            </a:extLst>
          </p:cNvPr>
          <p:cNvSpPr txBox="1"/>
          <p:nvPr/>
        </p:nvSpPr>
        <p:spPr>
          <a:xfrm>
            <a:off x="142595" y="4000787"/>
            <a:ext cx="4467967"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7EA0CA"/>
                </a:solidFill>
                <a:latin typeface="Agency FB" panose="020B0503020202020204" pitchFamily="34" charset="0"/>
              </a:rPr>
              <a:t>palatine bones (2): </a:t>
            </a:r>
            <a:r>
              <a:rPr lang="en-US" sz="2000" dirty="0">
                <a:latin typeface="Agency FB" panose="020B0503020202020204" pitchFamily="34" charset="0"/>
              </a:rPr>
              <a:t>form the posterior portion of the hard palate, part of the nasal cavity, and a small portion of the orbits </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8" name="Picture 4" descr="See the source image">
            <a:extLst>
              <a:ext uri="{FF2B5EF4-FFF2-40B4-BE49-F238E27FC236}">
                <a16:creationId xmlns:a16="http://schemas.microsoft.com/office/drawing/2014/main" id="{B05C495C-CC8C-4EC8-BB12-03084DA56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510" y="3456545"/>
            <a:ext cx="3824981" cy="21754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7F7C1C-1930-473D-ADBC-390560516AE5}"/>
              </a:ext>
            </a:extLst>
          </p:cNvPr>
          <p:cNvSpPr txBox="1"/>
          <p:nvPr/>
        </p:nvSpPr>
        <p:spPr>
          <a:xfrm>
            <a:off x="158925" y="822050"/>
            <a:ext cx="4764904" cy="1938992"/>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solidFill>
                  <a:srgbClr val="F77F65"/>
                </a:solidFill>
                <a:latin typeface="Agency FB" panose="020B0503020202020204" pitchFamily="34" charset="0"/>
              </a:rPr>
              <a:t>zygomatic bones (2): </a:t>
            </a:r>
            <a:r>
              <a:rPr lang="en-US" sz="2000" dirty="0">
                <a:latin typeface="Agency FB" panose="020B0503020202020204" pitchFamily="34" charset="0"/>
              </a:rPr>
              <a:t>(aka cheekbones) form the prominences of the cheeks and part of the orbit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the temporal process of the zygomatic bone projects posteriorly and articulates with the zygomatic process of the temporal bone to form the </a:t>
            </a:r>
            <a:r>
              <a:rPr lang="en-US" sz="2000" dirty="0">
                <a:solidFill>
                  <a:srgbClr val="F77F65"/>
                </a:solidFill>
                <a:latin typeface="Agency FB" panose="020B0503020202020204" pitchFamily="34" charset="0"/>
              </a:rPr>
              <a:t>zygomatic arch</a:t>
            </a:r>
          </a:p>
        </p:txBody>
      </p:sp>
      <p:pic>
        <p:nvPicPr>
          <p:cNvPr id="10" name="Picture 4" descr="See the source image">
            <a:extLst>
              <a:ext uri="{FF2B5EF4-FFF2-40B4-BE49-F238E27FC236}">
                <a16:creationId xmlns:a16="http://schemas.microsoft.com/office/drawing/2014/main" id="{D8FC6DC0-1558-47D4-A300-7E4636E2F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380" y="609600"/>
            <a:ext cx="3616905" cy="20526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6F10C65-956F-4A68-A03D-00651C397858}"/>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Facial Bones – Closer Looks </a:t>
            </a:r>
          </a:p>
        </p:txBody>
      </p:sp>
    </p:spTree>
    <p:extLst>
      <p:ext uri="{BB962C8B-B14F-4D97-AF65-F5344CB8AC3E}">
        <p14:creationId xmlns:p14="http://schemas.microsoft.com/office/powerpoint/2010/main" val="172618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7105BA-33FB-4BAD-9392-F110391A36F4}"/>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22</a:t>
            </a:r>
          </a:p>
        </p:txBody>
      </p:sp>
      <p:sp>
        <p:nvSpPr>
          <p:cNvPr id="6" name="Oval 5">
            <a:extLst>
              <a:ext uri="{FF2B5EF4-FFF2-40B4-BE49-F238E27FC236}">
                <a16:creationId xmlns:a16="http://schemas.microsoft.com/office/drawing/2014/main" id="{C2CE857B-C0B0-46B3-A412-25172C9C5E9B}"/>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4651789-9772-4502-9307-D7AC41EE974D}"/>
              </a:ext>
            </a:extLst>
          </p:cNvPr>
          <p:cNvSpPr txBox="1"/>
          <p:nvPr/>
        </p:nvSpPr>
        <p:spPr>
          <a:xfrm>
            <a:off x="142595" y="725267"/>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gency FB" panose="020B0503020202020204" pitchFamily="34" charset="0"/>
              </a:rPr>
              <a:t>bones that form the </a:t>
            </a:r>
            <a:r>
              <a:rPr lang="en-US" sz="2000" b="1" dirty="0">
                <a:latin typeface="Agency FB" panose="020B0503020202020204" pitchFamily="34" charset="0"/>
              </a:rPr>
              <a:t>hard palate </a:t>
            </a:r>
            <a:r>
              <a:rPr lang="en-US" sz="2000" dirty="0">
                <a:latin typeface="Agency FB" panose="020B0503020202020204" pitchFamily="34" charset="0"/>
              </a:rPr>
              <a:t>(roof of the mouth) = </a:t>
            </a:r>
            <a:r>
              <a:rPr lang="en-US" sz="2000" b="1" dirty="0">
                <a:solidFill>
                  <a:srgbClr val="CAA925"/>
                </a:solidFill>
                <a:latin typeface="Agency FB" panose="020B0503020202020204" pitchFamily="34" charset="0"/>
              </a:rPr>
              <a:t>maxillae </a:t>
            </a:r>
            <a:r>
              <a:rPr lang="en-US" sz="2000" b="1" dirty="0">
                <a:latin typeface="Agency FB" panose="020B0503020202020204" pitchFamily="34" charset="0"/>
              </a:rPr>
              <a:t>+</a:t>
            </a:r>
            <a:r>
              <a:rPr lang="en-US" sz="2000" b="1" dirty="0">
                <a:solidFill>
                  <a:srgbClr val="CAA925"/>
                </a:solidFill>
                <a:latin typeface="Agency FB" panose="020B0503020202020204" pitchFamily="34" charset="0"/>
              </a:rPr>
              <a:t> </a:t>
            </a:r>
            <a:r>
              <a:rPr lang="en-US" sz="2000" b="1" dirty="0">
                <a:solidFill>
                  <a:srgbClr val="869FCF"/>
                </a:solidFill>
                <a:latin typeface="Agency FB" panose="020B0503020202020204" pitchFamily="34" charset="0"/>
              </a:rPr>
              <a:t>palatine</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2" name="Picture 1">
            <a:extLst>
              <a:ext uri="{FF2B5EF4-FFF2-40B4-BE49-F238E27FC236}">
                <a16:creationId xmlns:a16="http://schemas.microsoft.com/office/drawing/2014/main" id="{12AD7667-E9D7-4259-9F56-FB4DCF334F3E}"/>
              </a:ext>
            </a:extLst>
          </p:cNvPr>
          <p:cNvPicPr>
            <a:picLocks noChangeAspect="1"/>
          </p:cNvPicPr>
          <p:nvPr/>
        </p:nvPicPr>
        <p:blipFill>
          <a:blip r:embed="rId2"/>
          <a:stretch>
            <a:fillRect/>
          </a:stretch>
        </p:blipFill>
        <p:spPr>
          <a:xfrm>
            <a:off x="366024" y="1601089"/>
            <a:ext cx="8574467" cy="4024576"/>
          </a:xfrm>
          <a:prstGeom prst="rect">
            <a:avLst/>
          </a:prstGeom>
        </p:spPr>
      </p:pic>
      <p:sp>
        <p:nvSpPr>
          <p:cNvPr id="7" name="TextBox 6">
            <a:extLst>
              <a:ext uri="{FF2B5EF4-FFF2-40B4-BE49-F238E27FC236}">
                <a16:creationId xmlns:a16="http://schemas.microsoft.com/office/drawing/2014/main" id="{DC5FD8D9-EB85-4F8A-ABD4-A00D5A5C3F2C}"/>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Special Structures – Hard Palate  </a:t>
            </a:r>
          </a:p>
        </p:txBody>
      </p:sp>
    </p:spTree>
    <p:extLst>
      <p:ext uri="{BB962C8B-B14F-4D97-AF65-F5344CB8AC3E}">
        <p14:creationId xmlns:p14="http://schemas.microsoft.com/office/powerpoint/2010/main" val="18205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793795-B1BD-487B-820E-11F386B71A5A}"/>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23</a:t>
            </a:r>
          </a:p>
        </p:txBody>
      </p:sp>
      <p:sp>
        <p:nvSpPr>
          <p:cNvPr id="6" name="Oval 5">
            <a:extLst>
              <a:ext uri="{FF2B5EF4-FFF2-40B4-BE49-F238E27FC236}">
                <a16:creationId xmlns:a16="http://schemas.microsoft.com/office/drawing/2014/main" id="{7E388299-5D69-4204-B6E8-2A31C67F82C4}"/>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765D365-85CC-44BD-A5C9-9A0ECC9F3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467" y="1958336"/>
            <a:ext cx="6891973" cy="4568394"/>
          </a:xfrm>
          <a:prstGeom prst="rect">
            <a:avLst/>
          </a:prstGeom>
        </p:spPr>
      </p:pic>
      <p:sp>
        <p:nvSpPr>
          <p:cNvPr id="9" name="Arrow: Right 8">
            <a:extLst>
              <a:ext uri="{FF2B5EF4-FFF2-40B4-BE49-F238E27FC236}">
                <a16:creationId xmlns:a16="http://schemas.microsoft.com/office/drawing/2014/main" id="{5B540CCB-7028-4EC7-B445-84F64C5D0F16}"/>
              </a:ext>
            </a:extLst>
          </p:cNvPr>
          <p:cNvSpPr/>
          <p:nvPr/>
        </p:nvSpPr>
        <p:spPr>
          <a:xfrm>
            <a:off x="1194378" y="3825654"/>
            <a:ext cx="331554" cy="200417"/>
          </a:xfrm>
          <a:prstGeom prst="rightArrow">
            <a:avLst/>
          </a:prstGeom>
          <a:solidFill>
            <a:srgbClr val="F39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E69D1D1-E898-4795-9A6A-8A8805C220B3}"/>
              </a:ext>
            </a:extLst>
          </p:cNvPr>
          <p:cNvSpPr/>
          <p:nvPr/>
        </p:nvSpPr>
        <p:spPr>
          <a:xfrm>
            <a:off x="1227691" y="4373235"/>
            <a:ext cx="331554" cy="200417"/>
          </a:xfrm>
          <a:prstGeom prst="rightArrow">
            <a:avLst/>
          </a:prstGeom>
          <a:solidFill>
            <a:srgbClr val="DAA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7CA6CA2-20D1-4B2F-9919-33B84C4998C2}"/>
              </a:ext>
            </a:extLst>
          </p:cNvPr>
          <p:cNvSpPr/>
          <p:nvPr/>
        </p:nvSpPr>
        <p:spPr>
          <a:xfrm>
            <a:off x="1194378" y="4124422"/>
            <a:ext cx="331554" cy="200417"/>
          </a:xfrm>
          <a:prstGeom prst="rightArrow">
            <a:avLst/>
          </a:prstGeom>
          <a:solidFill>
            <a:srgbClr val="869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0BCE08-C88D-4511-AA0D-A7D0526FDB9D}"/>
              </a:ext>
            </a:extLst>
          </p:cNvPr>
          <p:cNvSpPr txBox="1"/>
          <p:nvPr/>
        </p:nvSpPr>
        <p:spPr>
          <a:xfrm>
            <a:off x="142595" y="715352"/>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gency FB" panose="020B0503020202020204" pitchFamily="34" charset="0"/>
              </a:rPr>
              <a:t>bones that form the </a:t>
            </a:r>
            <a:r>
              <a:rPr lang="en-US" sz="2000" b="1" dirty="0">
                <a:latin typeface="Agency FB" panose="020B0503020202020204" pitchFamily="34" charset="0"/>
              </a:rPr>
              <a:t>nasal septum </a:t>
            </a:r>
            <a:r>
              <a:rPr lang="en-US" sz="2000" dirty="0">
                <a:latin typeface="Agency FB" panose="020B0503020202020204" pitchFamily="34" charset="0"/>
              </a:rPr>
              <a:t>= </a:t>
            </a:r>
            <a:r>
              <a:rPr lang="en-US" sz="2000" b="1" dirty="0">
                <a:solidFill>
                  <a:srgbClr val="DAA1A7"/>
                </a:solidFill>
                <a:latin typeface="Agency FB" panose="020B0503020202020204" pitchFamily="34" charset="0"/>
              </a:rPr>
              <a:t>vomer </a:t>
            </a:r>
            <a:br>
              <a:rPr lang="en-US" sz="2000" b="1" dirty="0">
                <a:solidFill>
                  <a:srgbClr val="CAA925"/>
                </a:solidFill>
                <a:latin typeface="Agency FB" panose="020B0503020202020204" pitchFamily="34" charset="0"/>
              </a:rPr>
            </a:br>
            <a:r>
              <a:rPr lang="en-US" sz="2000" b="1" dirty="0">
                <a:solidFill>
                  <a:srgbClr val="CAA925"/>
                </a:solidFill>
                <a:latin typeface="Agency FB" panose="020B0503020202020204" pitchFamily="34" charset="0"/>
              </a:rPr>
              <a:t>                                                         </a:t>
            </a:r>
            <a:r>
              <a:rPr lang="en-US" sz="2000" b="1" dirty="0">
                <a:solidFill>
                  <a:srgbClr val="F3975E"/>
                </a:solidFill>
                <a:latin typeface="Agency FB" panose="020B0503020202020204" pitchFamily="34" charset="0"/>
              </a:rPr>
              <a:t>ethmoid bone (perpendicular plate)</a:t>
            </a:r>
            <a:br>
              <a:rPr lang="en-US" sz="2000" b="1" dirty="0">
                <a:solidFill>
                  <a:srgbClr val="F3975E"/>
                </a:solidFill>
                <a:latin typeface="Agency FB" panose="020B0503020202020204" pitchFamily="34" charset="0"/>
              </a:rPr>
            </a:br>
            <a:r>
              <a:rPr lang="en-US" sz="2000" b="1" dirty="0">
                <a:solidFill>
                  <a:srgbClr val="869FCF"/>
                </a:solidFill>
                <a:latin typeface="Agency FB" panose="020B0503020202020204" pitchFamily="34" charset="0"/>
              </a:rPr>
              <a:t>                                                         </a:t>
            </a:r>
            <a:r>
              <a:rPr lang="en-US" sz="2000" dirty="0">
                <a:solidFill>
                  <a:srgbClr val="869FCF"/>
                </a:solidFill>
                <a:latin typeface="Agency FB" panose="020B0503020202020204" pitchFamily="34" charset="0"/>
              </a:rPr>
              <a:t>+ septal cartilage </a:t>
            </a:r>
            <a:br>
              <a:rPr lang="en-US" sz="2000" dirty="0">
                <a:latin typeface="Agency FB" panose="020B0503020202020204" pitchFamily="34" charset="0"/>
              </a:rPr>
            </a:br>
            <a:endParaRPr lang="en-US" sz="2000" dirty="0">
              <a:latin typeface="Agency FB" panose="020B0503020202020204" pitchFamily="34" charset="0"/>
            </a:endParaRPr>
          </a:p>
        </p:txBody>
      </p:sp>
      <p:sp>
        <p:nvSpPr>
          <p:cNvPr id="13" name="TextBox 12">
            <a:extLst>
              <a:ext uri="{FF2B5EF4-FFF2-40B4-BE49-F238E27FC236}">
                <a16:creationId xmlns:a16="http://schemas.microsoft.com/office/drawing/2014/main" id="{3CB829D0-9CC2-43F6-B305-335803F9FF8C}"/>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Special Structures – Nasal Septum   </a:t>
            </a:r>
          </a:p>
        </p:txBody>
      </p:sp>
    </p:spTree>
    <p:extLst>
      <p:ext uri="{BB962C8B-B14F-4D97-AF65-F5344CB8AC3E}">
        <p14:creationId xmlns:p14="http://schemas.microsoft.com/office/powerpoint/2010/main" val="3031503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83BE9C-A665-4669-84F0-1C54B7018FD6}"/>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24</a:t>
            </a:r>
          </a:p>
        </p:txBody>
      </p:sp>
      <p:sp>
        <p:nvSpPr>
          <p:cNvPr id="7" name="Oval 6">
            <a:extLst>
              <a:ext uri="{FF2B5EF4-FFF2-40B4-BE49-F238E27FC236}">
                <a16:creationId xmlns:a16="http://schemas.microsoft.com/office/drawing/2014/main" id="{7D90A861-AD13-4B5E-9A8B-BB6A939C59E8}"/>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6C2C94-7121-44C4-A25C-D0FD53093356}"/>
              </a:ext>
            </a:extLst>
          </p:cNvPr>
          <p:cNvSpPr txBox="1"/>
          <p:nvPr/>
        </p:nvSpPr>
        <p:spPr>
          <a:xfrm>
            <a:off x="142594" y="725267"/>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orbit:</a:t>
            </a:r>
            <a:r>
              <a:rPr lang="en-US" sz="2000" dirty="0">
                <a:latin typeface="Agency FB" panose="020B0503020202020204" pitchFamily="34" charset="0"/>
              </a:rPr>
              <a:t> (aka orbital cavity, eye socket) contains the eyeball and associated structures</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comprised of 3 cranial bones = </a:t>
            </a:r>
            <a:r>
              <a:rPr lang="en-US" sz="2000" b="1" dirty="0">
                <a:solidFill>
                  <a:srgbClr val="8AC7D4"/>
                </a:solidFill>
                <a:latin typeface="Agency FB" panose="020B0503020202020204" pitchFamily="34" charset="0"/>
              </a:rPr>
              <a:t>frontal</a:t>
            </a:r>
            <a:r>
              <a:rPr lang="en-US" sz="2000" b="1" dirty="0">
                <a:latin typeface="Agency FB" panose="020B0503020202020204" pitchFamily="34" charset="0"/>
              </a:rPr>
              <a:t>, </a:t>
            </a:r>
            <a:r>
              <a:rPr lang="en-US" sz="2000" b="1" dirty="0">
                <a:solidFill>
                  <a:srgbClr val="7CAD54"/>
                </a:solidFill>
                <a:latin typeface="Agency FB" panose="020B0503020202020204" pitchFamily="34" charset="0"/>
              </a:rPr>
              <a:t>sphenoid</a:t>
            </a:r>
            <a:r>
              <a:rPr lang="en-US" sz="2000" b="1" dirty="0">
                <a:latin typeface="Agency FB" panose="020B0503020202020204" pitchFamily="34" charset="0"/>
              </a:rPr>
              <a:t>, </a:t>
            </a:r>
            <a:r>
              <a:rPr lang="en-US" sz="2000" b="1" dirty="0">
                <a:solidFill>
                  <a:srgbClr val="DE945E"/>
                </a:solidFill>
                <a:latin typeface="Agency FB" panose="020B0503020202020204" pitchFamily="34" charset="0"/>
              </a:rPr>
              <a:t>ethmoid </a:t>
            </a:r>
            <a:br>
              <a:rPr lang="en-US" sz="2000" dirty="0">
                <a:solidFill>
                  <a:srgbClr val="DE945E"/>
                </a:solidFill>
                <a:latin typeface="Agency FB" panose="020B0503020202020204" pitchFamily="34" charset="0"/>
              </a:rPr>
            </a:br>
            <a:r>
              <a:rPr lang="en-US" sz="2000" dirty="0">
                <a:solidFill>
                  <a:srgbClr val="DE945E"/>
                </a:solidFill>
                <a:latin typeface="Agency FB" panose="020B0503020202020204" pitchFamily="34" charset="0"/>
              </a:rPr>
              <a:t>                     </a:t>
            </a:r>
            <a:r>
              <a:rPr lang="en-US" sz="2000" dirty="0">
                <a:latin typeface="Agency FB" panose="020B0503020202020204" pitchFamily="34" charset="0"/>
              </a:rPr>
              <a:t>and 4 facial bones = </a:t>
            </a:r>
            <a:r>
              <a:rPr lang="en-US" sz="2000" b="1" dirty="0">
                <a:solidFill>
                  <a:srgbClr val="89A6CE"/>
                </a:solidFill>
                <a:latin typeface="Agency FB" panose="020B0503020202020204" pitchFamily="34" charset="0"/>
              </a:rPr>
              <a:t>palatine</a:t>
            </a:r>
            <a:r>
              <a:rPr lang="en-US" sz="2000" b="1" dirty="0">
                <a:latin typeface="Agency FB" panose="020B0503020202020204" pitchFamily="34" charset="0"/>
              </a:rPr>
              <a:t>, </a:t>
            </a:r>
            <a:r>
              <a:rPr lang="en-US" sz="2000" b="1" dirty="0">
                <a:solidFill>
                  <a:srgbClr val="F99F81"/>
                </a:solidFill>
                <a:latin typeface="Agency FB" panose="020B0503020202020204" pitchFamily="34" charset="0"/>
              </a:rPr>
              <a:t>zygomatic</a:t>
            </a:r>
            <a:r>
              <a:rPr lang="en-US" sz="2000" b="1" dirty="0">
                <a:latin typeface="Agency FB" panose="020B0503020202020204" pitchFamily="34" charset="0"/>
              </a:rPr>
              <a:t>, </a:t>
            </a:r>
            <a:r>
              <a:rPr lang="en-US" sz="2000" b="1" dirty="0">
                <a:solidFill>
                  <a:srgbClr val="AC95BF"/>
                </a:solidFill>
                <a:latin typeface="Agency FB" panose="020B0503020202020204" pitchFamily="34" charset="0"/>
              </a:rPr>
              <a:t>lacrimal</a:t>
            </a:r>
            <a:r>
              <a:rPr lang="en-US" sz="2000" b="1" dirty="0">
                <a:latin typeface="Agency FB" panose="020B0503020202020204" pitchFamily="34" charset="0"/>
              </a:rPr>
              <a:t>, </a:t>
            </a:r>
            <a:r>
              <a:rPr lang="en-US" sz="2000" b="1" dirty="0">
                <a:solidFill>
                  <a:srgbClr val="C6AB32"/>
                </a:solidFill>
                <a:latin typeface="Agency FB" panose="020B0503020202020204" pitchFamily="34" charset="0"/>
              </a:rPr>
              <a:t>maxilla</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11" name="Picture 10">
            <a:extLst>
              <a:ext uri="{FF2B5EF4-FFF2-40B4-BE49-F238E27FC236}">
                <a16:creationId xmlns:a16="http://schemas.microsoft.com/office/drawing/2014/main" id="{5075D7F0-4478-46FD-8E58-9A63A5C88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583" y="1828459"/>
            <a:ext cx="6919977" cy="4839042"/>
          </a:xfrm>
          <a:prstGeom prst="rect">
            <a:avLst/>
          </a:prstGeom>
        </p:spPr>
      </p:pic>
      <p:sp>
        <p:nvSpPr>
          <p:cNvPr id="10" name="TextBox 9">
            <a:extLst>
              <a:ext uri="{FF2B5EF4-FFF2-40B4-BE49-F238E27FC236}">
                <a16:creationId xmlns:a16="http://schemas.microsoft.com/office/drawing/2014/main" id="{395765FB-AED4-4ED0-AD2E-7097D152FB28}"/>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Special Structures – Orbit</a:t>
            </a:r>
          </a:p>
        </p:txBody>
      </p:sp>
    </p:spTree>
    <p:extLst>
      <p:ext uri="{BB962C8B-B14F-4D97-AF65-F5344CB8AC3E}">
        <p14:creationId xmlns:p14="http://schemas.microsoft.com/office/powerpoint/2010/main" val="55623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D1CF5E-FCB1-4BDE-A49F-B47405B981F5}"/>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25</a:t>
            </a:r>
          </a:p>
        </p:txBody>
      </p:sp>
      <p:sp>
        <p:nvSpPr>
          <p:cNvPr id="5" name="Oval 4">
            <a:extLst>
              <a:ext uri="{FF2B5EF4-FFF2-40B4-BE49-F238E27FC236}">
                <a16:creationId xmlns:a16="http://schemas.microsoft.com/office/drawing/2014/main" id="{A9554F05-4E92-4D9C-8600-B75375AC55D9}"/>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DBD084D-3268-4575-A863-F2E8196F7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38" y="2477009"/>
            <a:ext cx="8037003" cy="3754428"/>
          </a:xfrm>
          <a:prstGeom prst="rect">
            <a:avLst/>
          </a:prstGeom>
        </p:spPr>
      </p:pic>
      <p:sp>
        <p:nvSpPr>
          <p:cNvPr id="7" name="TextBox 6">
            <a:extLst>
              <a:ext uri="{FF2B5EF4-FFF2-40B4-BE49-F238E27FC236}">
                <a16:creationId xmlns:a16="http://schemas.microsoft.com/office/drawing/2014/main" id="{C846578D-F57B-441C-BEA0-1091FD0C8C23}"/>
              </a:ext>
            </a:extLst>
          </p:cNvPr>
          <p:cNvSpPr txBox="1"/>
          <p:nvPr/>
        </p:nvSpPr>
        <p:spPr>
          <a:xfrm>
            <a:off x="137549" y="699664"/>
            <a:ext cx="8933299" cy="1846659"/>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paranasal sinuses:</a:t>
            </a:r>
            <a:r>
              <a:rPr lang="en-US" sz="2000" dirty="0">
                <a:latin typeface="Agency FB" panose="020B0503020202020204" pitchFamily="34" charset="0"/>
              </a:rPr>
              <a:t> cavities within certain cranial and facial bones near the nasal cavity</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dirty="0">
                <a:latin typeface="Agency FB" panose="020B0503020202020204" pitchFamily="34" charset="0"/>
              </a:rPr>
              <a:t> lined with mucus membranes that are continuous with the lining of the nasal cavity</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sinuses increase the surface area of the nasal mucosa, thus increasing the production of mucus to help moisten and cleanse inhaled air</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small or nearly absent at birth, allow the skull to increase in size without a change in the mass of the bone </a:t>
            </a:r>
            <a:br>
              <a:rPr lang="en-US" dirty="0">
                <a:latin typeface="Agency FB" panose="020B0503020202020204" pitchFamily="34" charset="0"/>
              </a:rPr>
            </a:br>
            <a:endParaRPr lang="en-US" sz="2000" dirty="0">
              <a:latin typeface="Agency FB" panose="020B0503020202020204" pitchFamily="34" charset="0"/>
            </a:endParaRPr>
          </a:p>
        </p:txBody>
      </p:sp>
      <p:sp>
        <p:nvSpPr>
          <p:cNvPr id="10" name="TextBox 9">
            <a:extLst>
              <a:ext uri="{FF2B5EF4-FFF2-40B4-BE49-F238E27FC236}">
                <a16:creationId xmlns:a16="http://schemas.microsoft.com/office/drawing/2014/main" id="{DFE30118-7CF1-47EA-95FF-F5BA072FE742}"/>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Special Structures – Sinuses </a:t>
            </a:r>
          </a:p>
        </p:txBody>
      </p:sp>
      <p:sp>
        <p:nvSpPr>
          <p:cNvPr id="11" name="Rectangle 10">
            <a:extLst>
              <a:ext uri="{FF2B5EF4-FFF2-40B4-BE49-F238E27FC236}">
                <a16:creationId xmlns:a16="http://schemas.microsoft.com/office/drawing/2014/main" id="{5EB172A4-E885-4233-A0E8-DB27253BEE2B}"/>
              </a:ext>
            </a:extLst>
          </p:cNvPr>
          <p:cNvSpPr/>
          <p:nvPr/>
        </p:nvSpPr>
        <p:spPr>
          <a:xfrm>
            <a:off x="3517256" y="2546324"/>
            <a:ext cx="936081" cy="252718"/>
          </a:xfrm>
          <a:prstGeom prst="rect">
            <a:avLst/>
          </a:prstGeom>
          <a:noFill/>
          <a:ln w="47625">
            <a:solidFill>
              <a:srgbClr val="6BB4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3733E5-4A8D-494A-A5F4-3A3E38436867}"/>
              </a:ext>
            </a:extLst>
          </p:cNvPr>
          <p:cNvSpPr/>
          <p:nvPr/>
        </p:nvSpPr>
        <p:spPr>
          <a:xfrm>
            <a:off x="3517255" y="2866247"/>
            <a:ext cx="936081" cy="665710"/>
          </a:xfrm>
          <a:prstGeom prst="rect">
            <a:avLst/>
          </a:prstGeom>
          <a:noFill/>
          <a:ln w="47625">
            <a:solidFill>
              <a:srgbClr val="EF95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7078B3-13DC-429F-8D28-2889634D6E23}"/>
              </a:ext>
            </a:extLst>
          </p:cNvPr>
          <p:cNvSpPr/>
          <p:nvPr/>
        </p:nvSpPr>
        <p:spPr>
          <a:xfrm>
            <a:off x="3509110" y="5245674"/>
            <a:ext cx="811605" cy="366369"/>
          </a:xfrm>
          <a:prstGeom prst="rect">
            <a:avLst/>
          </a:prstGeom>
          <a:noFill/>
          <a:ln w="47625">
            <a:solidFill>
              <a:srgbClr val="88BF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E5EEB8-2D45-4363-9B05-602F4D28E4F0}"/>
              </a:ext>
            </a:extLst>
          </p:cNvPr>
          <p:cNvSpPr/>
          <p:nvPr/>
        </p:nvSpPr>
        <p:spPr>
          <a:xfrm>
            <a:off x="3509109" y="5612220"/>
            <a:ext cx="811605" cy="366369"/>
          </a:xfrm>
          <a:prstGeom prst="rect">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66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5483FE-51A1-4CE2-8F60-EAEB89EA5007}"/>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26</a:t>
            </a:r>
          </a:p>
        </p:txBody>
      </p:sp>
      <p:sp>
        <p:nvSpPr>
          <p:cNvPr id="5" name="Oval 4">
            <a:extLst>
              <a:ext uri="{FF2B5EF4-FFF2-40B4-BE49-F238E27FC236}">
                <a16:creationId xmlns:a16="http://schemas.microsoft.com/office/drawing/2014/main" id="{A1671E66-CD82-4D17-9B25-55141932CE04}"/>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D2106D-84E1-4578-8394-521ED90A3F5E}"/>
              </a:ext>
            </a:extLst>
          </p:cNvPr>
          <p:cNvSpPr txBox="1"/>
          <p:nvPr/>
        </p:nvSpPr>
        <p:spPr>
          <a:xfrm>
            <a:off x="142595" y="680372"/>
            <a:ext cx="8419213" cy="163121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hyoid bone </a:t>
            </a:r>
            <a:br>
              <a:rPr lang="en-US" sz="2000" b="1" dirty="0">
                <a:latin typeface="Agency FB" panose="020B0503020202020204" pitchFamily="34" charset="0"/>
              </a:rPr>
            </a:br>
            <a:r>
              <a:rPr lang="en-US" sz="2000" b="1"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does not articulate with ANY other bone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suspended from the styloid processes of the temporal bones by ligaments and muscles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supports the tongue, providing attachment sites for some tongue muscles and for muscles of the neck and pharynx </a:t>
            </a:r>
          </a:p>
        </p:txBody>
      </p:sp>
      <p:pic>
        <p:nvPicPr>
          <p:cNvPr id="9" name="Picture 8">
            <a:extLst>
              <a:ext uri="{FF2B5EF4-FFF2-40B4-BE49-F238E27FC236}">
                <a16:creationId xmlns:a16="http://schemas.microsoft.com/office/drawing/2014/main" id="{1F4B2E0D-4240-4B68-B1F4-B0F6A813F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563" y="2332850"/>
            <a:ext cx="4243622" cy="4334650"/>
          </a:xfrm>
          <a:prstGeom prst="rect">
            <a:avLst/>
          </a:prstGeom>
        </p:spPr>
      </p:pic>
      <p:sp>
        <p:nvSpPr>
          <p:cNvPr id="8" name="TextBox 7">
            <a:extLst>
              <a:ext uri="{FF2B5EF4-FFF2-40B4-BE49-F238E27FC236}">
                <a16:creationId xmlns:a16="http://schemas.microsoft.com/office/drawing/2014/main" id="{59494A73-5517-45DB-8B2B-E666CA30F1D5}"/>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Hyoid Bone</a:t>
            </a:r>
          </a:p>
        </p:txBody>
      </p:sp>
    </p:spTree>
    <p:extLst>
      <p:ext uri="{BB962C8B-B14F-4D97-AF65-F5344CB8AC3E}">
        <p14:creationId xmlns:p14="http://schemas.microsoft.com/office/powerpoint/2010/main" val="2241331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4443EA-E815-42BD-8A45-81FE997A3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85" y="2112327"/>
            <a:ext cx="2559694" cy="4375545"/>
          </a:xfrm>
          <a:prstGeom prst="rect">
            <a:avLst/>
          </a:prstGeom>
        </p:spPr>
      </p:pic>
      <p:sp>
        <p:nvSpPr>
          <p:cNvPr id="4" name="TextBox 3">
            <a:extLst>
              <a:ext uri="{FF2B5EF4-FFF2-40B4-BE49-F238E27FC236}">
                <a16:creationId xmlns:a16="http://schemas.microsoft.com/office/drawing/2014/main" id="{0C00E358-8B8B-4B43-81B5-948F65DBA70C}"/>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27</a:t>
            </a:r>
          </a:p>
        </p:txBody>
      </p:sp>
      <p:sp>
        <p:nvSpPr>
          <p:cNvPr id="5" name="Oval 4">
            <a:extLst>
              <a:ext uri="{FF2B5EF4-FFF2-40B4-BE49-F238E27FC236}">
                <a16:creationId xmlns:a16="http://schemas.microsoft.com/office/drawing/2014/main" id="{864966DC-446B-453C-A2A5-FC646FAA0F7F}"/>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E603ECB-6D2B-4863-9C7D-2561E7490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881" y="2040266"/>
            <a:ext cx="3417301" cy="4375546"/>
          </a:xfrm>
          <a:prstGeom prst="rect">
            <a:avLst/>
          </a:prstGeom>
        </p:spPr>
      </p:pic>
      <p:sp>
        <p:nvSpPr>
          <p:cNvPr id="8" name="TextBox 7">
            <a:extLst>
              <a:ext uri="{FF2B5EF4-FFF2-40B4-BE49-F238E27FC236}">
                <a16:creationId xmlns:a16="http://schemas.microsoft.com/office/drawing/2014/main" id="{BE673952-4206-4471-9997-F09854EF0887}"/>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Vertebral Column</a:t>
            </a:r>
          </a:p>
        </p:txBody>
      </p:sp>
      <p:sp>
        <p:nvSpPr>
          <p:cNvPr id="10" name="TextBox 9">
            <a:extLst>
              <a:ext uri="{FF2B5EF4-FFF2-40B4-BE49-F238E27FC236}">
                <a16:creationId xmlns:a16="http://schemas.microsoft.com/office/drawing/2014/main" id="{3CA3C3B7-AA0F-4B98-8FE3-438883B84A0C}"/>
              </a:ext>
            </a:extLst>
          </p:cNvPr>
          <p:cNvSpPr txBox="1"/>
          <p:nvPr/>
        </p:nvSpPr>
        <p:spPr>
          <a:xfrm>
            <a:off x="142595" y="703755"/>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vertebral column </a:t>
            </a:r>
            <a:r>
              <a:rPr lang="en-US" sz="2000" dirty="0">
                <a:latin typeface="Agency FB" panose="020B0503020202020204" pitchFamily="34" charset="0"/>
              </a:rPr>
              <a:t>(aka “spine” “backbone” “spinal column”) </a:t>
            </a:r>
            <a:br>
              <a:rPr lang="en-US" sz="2000" b="1" dirty="0">
                <a:solidFill>
                  <a:srgbClr val="008080"/>
                </a:solidFill>
                <a:latin typeface="Agency FB" panose="020B0503020202020204" pitchFamily="34" charset="0"/>
              </a:rPr>
            </a:br>
            <a:r>
              <a:rPr lang="en-US" sz="2000" b="1"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makes up about 2/5 of your total height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contains a series of bones called </a:t>
            </a:r>
            <a:r>
              <a:rPr lang="en-US" sz="2000" b="1" dirty="0">
                <a:latin typeface="Agency FB" panose="020B0503020202020204" pitchFamily="34" charset="0"/>
              </a:rPr>
              <a:t>vertebrae</a:t>
            </a:r>
            <a:r>
              <a:rPr lang="en-US" sz="2000" b="1" dirty="0">
                <a:solidFill>
                  <a:srgbClr val="6BB4C3"/>
                </a:solidFill>
                <a:latin typeface="Agency FB" panose="020B0503020202020204" pitchFamily="34" charset="0"/>
              </a:rPr>
              <a:t> </a:t>
            </a:r>
            <a:r>
              <a:rPr lang="en-US" sz="2000" dirty="0">
                <a:latin typeface="Agency FB" panose="020B0503020202020204" pitchFamily="34" charset="0"/>
              </a:rPr>
              <a:t>organized into 5 regions</a:t>
            </a:r>
            <a:br>
              <a:rPr lang="en-US" sz="2000" dirty="0">
                <a:latin typeface="Agency FB" panose="020B0503020202020204" pitchFamily="34" charset="0"/>
              </a:rPr>
            </a:br>
            <a:r>
              <a:rPr lang="en-US" sz="2000" dirty="0">
                <a:latin typeface="Agency FB" panose="020B0503020202020204" pitchFamily="34" charset="0"/>
              </a:rPr>
              <a:t>      [1] </a:t>
            </a:r>
            <a:r>
              <a:rPr lang="en-US" sz="2000" dirty="0">
                <a:solidFill>
                  <a:srgbClr val="C00000"/>
                </a:solidFill>
                <a:latin typeface="Agency FB" panose="020B0503020202020204" pitchFamily="34" charset="0"/>
              </a:rPr>
              <a:t>cervical</a:t>
            </a:r>
            <a:r>
              <a:rPr lang="en-US" sz="2000" dirty="0">
                <a:latin typeface="Agency FB" panose="020B0503020202020204" pitchFamily="34" charset="0"/>
              </a:rPr>
              <a:t> [2] </a:t>
            </a:r>
            <a:r>
              <a:rPr lang="en-US" sz="2000" dirty="0">
                <a:solidFill>
                  <a:schemeClr val="accent2"/>
                </a:solidFill>
                <a:latin typeface="Agency FB" panose="020B0503020202020204" pitchFamily="34" charset="0"/>
              </a:rPr>
              <a:t>thoracic </a:t>
            </a:r>
            <a:r>
              <a:rPr lang="en-US" sz="2000" dirty="0">
                <a:latin typeface="Agency FB" panose="020B0503020202020204" pitchFamily="34" charset="0"/>
              </a:rPr>
              <a:t>[3] </a:t>
            </a:r>
            <a:r>
              <a:rPr lang="en-US" sz="2000" dirty="0">
                <a:solidFill>
                  <a:schemeClr val="accent4">
                    <a:lumMod val="75000"/>
                  </a:schemeClr>
                </a:solidFill>
                <a:latin typeface="Agency FB" panose="020B0503020202020204" pitchFamily="34" charset="0"/>
              </a:rPr>
              <a:t>lumbar </a:t>
            </a:r>
            <a:r>
              <a:rPr lang="en-US" sz="2000" dirty="0">
                <a:latin typeface="Agency FB" panose="020B0503020202020204" pitchFamily="34" charset="0"/>
              </a:rPr>
              <a:t>[4] </a:t>
            </a:r>
            <a:r>
              <a:rPr lang="en-US" sz="2000" dirty="0">
                <a:solidFill>
                  <a:schemeClr val="accent6"/>
                </a:solidFill>
                <a:latin typeface="Agency FB" panose="020B0503020202020204" pitchFamily="34" charset="0"/>
              </a:rPr>
              <a:t>sacral </a:t>
            </a:r>
            <a:r>
              <a:rPr lang="en-US" sz="2000" dirty="0">
                <a:latin typeface="Agency FB" panose="020B0503020202020204" pitchFamily="34" charset="0"/>
              </a:rPr>
              <a:t>[5] </a:t>
            </a:r>
            <a:r>
              <a:rPr lang="en-US" sz="2000" dirty="0">
                <a:solidFill>
                  <a:schemeClr val="accent5"/>
                </a:solidFill>
                <a:latin typeface="Agency FB" panose="020B0503020202020204" pitchFamily="34" charset="0"/>
              </a:rPr>
              <a:t>coccygeal</a:t>
            </a:r>
            <a:r>
              <a:rPr lang="en-US" sz="2000" dirty="0">
                <a:latin typeface="Agency FB" panose="020B0503020202020204" pitchFamily="34" charset="0"/>
              </a:rPr>
              <a:t>   </a:t>
            </a:r>
          </a:p>
        </p:txBody>
      </p:sp>
      <p:sp>
        <p:nvSpPr>
          <p:cNvPr id="12" name="Rectangle 11">
            <a:extLst>
              <a:ext uri="{FF2B5EF4-FFF2-40B4-BE49-F238E27FC236}">
                <a16:creationId xmlns:a16="http://schemas.microsoft.com/office/drawing/2014/main" id="{90278AF1-913E-4825-95BE-3707CD522707}"/>
              </a:ext>
            </a:extLst>
          </p:cNvPr>
          <p:cNvSpPr/>
          <p:nvPr/>
        </p:nvSpPr>
        <p:spPr>
          <a:xfrm>
            <a:off x="2946988" y="2501328"/>
            <a:ext cx="783034" cy="3235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98879D-B78B-4F23-B32C-5855BD0974B8}"/>
              </a:ext>
            </a:extLst>
          </p:cNvPr>
          <p:cNvSpPr/>
          <p:nvPr/>
        </p:nvSpPr>
        <p:spPr>
          <a:xfrm>
            <a:off x="2946988" y="3625278"/>
            <a:ext cx="783034" cy="3235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514D94-B66C-4C05-A073-BA008F11FF66}"/>
              </a:ext>
            </a:extLst>
          </p:cNvPr>
          <p:cNvSpPr/>
          <p:nvPr/>
        </p:nvSpPr>
        <p:spPr>
          <a:xfrm>
            <a:off x="2946179" y="4870325"/>
            <a:ext cx="783034" cy="323515"/>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84212A-23FE-45C4-9308-90DB684B94C3}"/>
              </a:ext>
            </a:extLst>
          </p:cNvPr>
          <p:cNvSpPr/>
          <p:nvPr/>
        </p:nvSpPr>
        <p:spPr>
          <a:xfrm>
            <a:off x="2946179" y="5767390"/>
            <a:ext cx="783034" cy="2268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FBA10-B81C-4C6D-935E-B469838F06F8}"/>
              </a:ext>
            </a:extLst>
          </p:cNvPr>
          <p:cNvSpPr/>
          <p:nvPr/>
        </p:nvSpPr>
        <p:spPr>
          <a:xfrm>
            <a:off x="2946179" y="6039508"/>
            <a:ext cx="783034" cy="22688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213EC4-A32D-432A-B42E-DC9291F322E3}"/>
              </a:ext>
            </a:extLst>
          </p:cNvPr>
          <p:cNvSpPr/>
          <p:nvPr/>
        </p:nvSpPr>
        <p:spPr>
          <a:xfrm>
            <a:off x="6275294" y="2310828"/>
            <a:ext cx="1473887" cy="3344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6BC19D-3C66-49B6-8C66-DCD57114C3CC}"/>
              </a:ext>
            </a:extLst>
          </p:cNvPr>
          <p:cNvSpPr/>
          <p:nvPr/>
        </p:nvSpPr>
        <p:spPr>
          <a:xfrm>
            <a:off x="6275293" y="3426279"/>
            <a:ext cx="1473887" cy="33440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98C943-D7DD-4259-8541-D516FDC170CA}"/>
              </a:ext>
            </a:extLst>
          </p:cNvPr>
          <p:cNvSpPr/>
          <p:nvPr/>
        </p:nvSpPr>
        <p:spPr>
          <a:xfrm>
            <a:off x="6275293" y="4697681"/>
            <a:ext cx="1473887" cy="334401"/>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8D93B6-C871-46C6-9300-85034894B514}"/>
              </a:ext>
            </a:extLst>
          </p:cNvPr>
          <p:cNvSpPr/>
          <p:nvPr/>
        </p:nvSpPr>
        <p:spPr>
          <a:xfrm>
            <a:off x="6275293" y="5558100"/>
            <a:ext cx="1473887" cy="33440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39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BE44CE-6BF3-4E02-A678-C8E70C3DA06C}"/>
              </a:ext>
            </a:extLst>
          </p:cNvPr>
          <p:cNvSpPr txBox="1"/>
          <p:nvPr/>
        </p:nvSpPr>
        <p:spPr>
          <a:xfrm>
            <a:off x="8416356"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28</a:t>
            </a:r>
          </a:p>
        </p:txBody>
      </p:sp>
      <p:sp>
        <p:nvSpPr>
          <p:cNvPr id="5" name="Oval 4">
            <a:extLst>
              <a:ext uri="{FF2B5EF4-FFF2-40B4-BE49-F238E27FC236}">
                <a16:creationId xmlns:a16="http://schemas.microsoft.com/office/drawing/2014/main" id="{9FB748F5-588B-4CDA-A0DB-2B8F8EF60FD1}"/>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09DE7B6-FBBD-496B-AF29-451471960835}"/>
              </a:ext>
            </a:extLst>
          </p:cNvPr>
          <p:cNvSpPr txBox="1"/>
          <p:nvPr/>
        </p:nvSpPr>
        <p:spPr>
          <a:xfrm>
            <a:off x="142595" y="677270"/>
            <a:ext cx="9126862" cy="400110"/>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vertebral body:</a:t>
            </a:r>
            <a:r>
              <a:rPr lang="en-US" sz="2000" dirty="0">
                <a:latin typeface="Agency FB" panose="020B0503020202020204" pitchFamily="34" charset="0"/>
              </a:rPr>
              <a:t> the thick, disc-shaped anterior portion; the weight-bearing part of the vertebra </a:t>
            </a:r>
          </a:p>
        </p:txBody>
      </p:sp>
      <p:pic>
        <p:nvPicPr>
          <p:cNvPr id="12" name="Picture 11">
            <a:extLst>
              <a:ext uri="{FF2B5EF4-FFF2-40B4-BE49-F238E27FC236}">
                <a16:creationId xmlns:a16="http://schemas.microsoft.com/office/drawing/2014/main" id="{E97C2A46-CFBC-4555-86D4-F7DEB6F0B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22" y="3429000"/>
            <a:ext cx="6847402" cy="3399246"/>
          </a:xfrm>
          <a:prstGeom prst="rect">
            <a:avLst/>
          </a:prstGeom>
        </p:spPr>
      </p:pic>
      <p:sp>
        <p:nvSpPr>
          <p:cNvPr id="16" name="Arrow: Right 15">
            <a:extLst>
              <a:ext uri="{FF2B5EF4-FFF2-40B4-BE49-F238E27FC236}">
                <a16:creationId xmlns:a16="http://schemas.microsoft.com/office/drawing/2014/main" id="{6946353B-C293-42CA-9CDE-B5243E543FF1}"/>
              </a:ext>
            </a:extLst>
          </p:cNvPr>
          <p:cNvSpPr/>
          <p:nvPr/>
        </p:nvSpPr>
        <p:spPr>
          <a:xfrm rot="7329725">
            <a:off x="3504354" y="4318261"/>
            <a:ext cx="331554" cy="20041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20" name="TextBox 19">
            <a:extLst>
              <a:ext uri="{FF2B5EF4-FFF2-40B4-BE49-F238E27FC236}">
                <a16:creationId xmlns:a16="http://schemas.microsoft.com/office/drawing/2014/main" id="{A3413717-5D6E-44B6-AEBA-F20C1A7D671C}"/>
              </a:ext>
            </a:extLst>
          </p:cNvPr>
          <p:cNvSpPr txBox="1"/>
          <p:nvPr/>
        </p:nvSpPr>
        <p:spPr>
          <a:xfrm>
            <a:off x="142595" y="1074679"/>
            <a:ext cx="9126862" cy="400110"/>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Agency FB" panose="020B0503020202020204" pitchFamily="34" charset="0"/>
              </a:rPr>
              <a:t>  vertebral foramen: </a:t>
            </a:r>
            <a:r>
              <a:rPr lang="en-US" sz="2000" dirty="0">
                <a:latin typeface="Agency FB" panose="020B0503020202020204" pitchFamily="34" charset="0"/>
              </a:rPr>
              <a:t>accommodates the spinal cord </a:t>
            </a:r>
            <a:endParaRPr lang="en-US" sz="2000" dirty="0">
              <a:solidFill>
                <a:srgbClr val="6BB4C3"/>
              </a:solidFill>
              <a:latin typeface="Agency FB" panose="020B0503020202020204" pitchFamily="34" charset="0"/>
            </a:endParaRPr>
          </a:p>
        </p:txBody>
      </p:sp>
      <p:sp>
        <p:nvSpPr>
          <p:cNvPr id="21" name="TextBox 20">
            <a:extLst>
              <a:ext uri="{FF2B5EF4-FFF2-40B4-BE49-F238E27FC236}">
                <a16:creationId xmlns:a16="http://schemas.microsoft.com/office/drawing/2014/main" id="{93982A2B-75DD-4A82-BF0D-24127FEEDDE4}"/>
              </a:ext>
            </a:extLst>
          </p:cNvPr>
          <p:cNvSpPr txBox="1"/>
          <p:nvPr/>
        </p:nvSpPr>
        <p:spPr>
          <a:xfrm>
            <a:off x="142595" y="1446837"/>
            <a:ext cx="9126862" cy="1815882"/>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Agency FB" panose="020B0503020202020204" pitchFamily="34" charset="0"/>
              </a:rPr>
              <a:t>  processes</a:t>
            </a:r>
            <a:r>
              <a:rPr lang="en-US" sz="2000" dirty="0">
                <a:latin typeface="Agency FB" panose="020B0503020202020204" pitchFamily="34" charset="0"/>
              </a:rPr>
              <a:t>: 7 processes arise from the vertebral arch </a:t>
            </a:r>
            <a:br>
              <a:rPr lang="en-US" sz="2000" dirty="0">
                <a:latin typeface="Agency FB" panose="020B0503020202020204" pitchFamily="34" charset="0"/>
              </a:rPr>
            </a:br>
            <a:r>
              <a:rPr lang="en-US" dirty="0">
                <a:latin typeface="Agency FB" panose="020B0503020202020204" pitchFamily="34" charset="0"/>
              </a:rPr>
              <a:t> [1] </a:t>
            </a:r>
            <a:r>
              <a:rPr lang="en-US" dirty="0">
                <a:solidFill>
                  <a:srgbClr val="C00000"/>
                </a:solidFill>
                <a:latin typeface="Agency FB" panose="020B0503020202020204" pitchFamily="34" charset="0"/>
              </a:rPr>
              <a:t>transverse process </a:t>
            </a:r>
            <a:r>
              <a:rPr lang="en-US" dirty="0">
                <a:latin typeface="Agency FB" panose="020B0503020202020204" pitchFamily="34" charset="0"/>
              </a:rPr>
              <a:t>- (2) extends laterally on each side </a:t>
            </a:r>
            <a:br>
              <a:rPr lang="en-US" dirty="0">
                <a:latin typeface="Agency FB" panose="020B0503020202020204" pitchFamily="34" charset="0"/>
              </a:rPr>
            </a:br>
            <a:r>
              <a:rPr lang="en-US" dirty="0">
                <a:latin typeface="Agency FB" panose="020B0503020202020204" pitchFamily="34" charset="0"/>
              </a:rPr>
              <a:t> [2] </a:t>
            </a:r>
            <a:r>
              <a:rPr lang="en-US" dirty="0">
                <a:solidFill>
                  <a:schemeClr val="accent2"/>
                </a:solidFill>
                <a:latin typeface="Agency FB" panose="020B0503020202020204" pitchFamily="34" charset="0"/>
              </a:rPr>
              <a:t>spinous process </a:t>
            </a:r>
            <a:r>
              <a:rPr lang="en-US" dirty="0">
                <a:latin typeface="Agency FB" panose="020B0503020202020204" pitchFamily="34" charset="0"/>
              </a:rPr>
              <a:t>– projects posteriorly from the junction of the laminae </a:t>
            </a:r>
            <a:br>
              <a:rPr lang="en-US" dirty="0">
                <a:latin typeface="Agency FB" panose="020B0503020202020204" pitchFamily="34" charset="0"/>
              </a:rPr>
            </a:br>
            <a:r>
              <a:rPr lang="en-US" dirty="0">
                <a:latin typeface="Agency FB" panose="020B0503020202020204" pitchFamily="34" charset="0"/>
              </a:rPr>
              <a:t> [3] </a:t>
            </a:r>
            <a:r>
              <a:rPr lang="en-US" dirty="0">
                <a:solidFill>
                  <a:schemeClr val="accent4">
                    <a:lumMod val="75000"/>
                  </a:schemeClr>
                </a:solidFill>
                <a:latin typeface="Agency FB" panose="020B0503020202020204" pitchFamily="34" charset="0"/>
              </a:rPr>
              <a:t>superior articular processes </a:t>
            </a:r>
            <a:r>
              <a:rPr lang="en-US" dirty="0">
                <a:latin typeface="Agency FB" panose="020B0503020202020204" pitchFamily="34" charset="0"/>
              </a:rPr>
              <a:t>– (2) articulate with the 2 inferior articular processes above them </a:t>
            </a:r>
            <a:br>
              <a:rPr lang="en-US" dirty="0">
                <a:latin typeface="Agency FB" panose="020B0503020202020204" pitchFamily="34" charset="0"/>
              </a:rPr>
            </a:br>
            <a:r>
              <a:rPr lang="en-US" dirty="0">
                <a:latin typeface="Agency FB" panose="020B0503020202020204" pitchFamily="34" charset="0"/>
              </a:rPr>
              <a:t> [4] </a:t>
            </a:r>
            <a:r>
              <a:rPr lang="en-US" dirty="0">
                <a:solidFill>
                  <a:schemeClr val="accent6"/>
                </a:solidFill>
                <a:latin typeface="Agency FB" panose="020B0503020202020204" pitchFamily="34" charset="0"/>
              </a:rPr>
              <a:t>inferior articular processes </a:t>
            </a:r>
            <a:r>
              <a:rPr lang="en-US" dirty="0">
                <a:latin typeface="Agency FB" panose="020B0503020202020204" pitchFamily="34" charset="0"/>
              </a:rPr>
              <a:t>– (2) articulate with the 2 superior articular processes below them </a:t>
            </a:r>
            <a:endParaRPr lang="en-US" i="1" dirty="0">
              <a:latin typeface="Agency FB" panose="020B0503020202020204" pitchFamily="34" charset="0"/>
            </a:endParaRPr>
          </a:p>
          <a:p>
            <a:r>
              <a:rPr lang="en-US" sz="2000" i="1" dirty="0">
                <a:latin typeface="Agency FB" panose="020B0503020202020204" pitchFamily="34" charset="0"/>
              </a:rPr>
              <a:t> </a:t>
            </a:r>
          </a:p>
        </p:txBody>
      </p:sp>
      <p:sp>
        <p:nvSpPr>
          <p:cNvPr id="24" name="Arrow: Right 23">
            <a:extLst>
              <a:ext uri="{FF2B5EF4-FFF2-40B4-BE49-F238E27FC236}">
                <a16:creationId xmlns:a16="http://schemas.microsoft.com/office/drawing/2014/main" id="{E7FE0205-3787-4F06-B738-2E6F7E52FA99}"/>
              </a:ext>
            </a:extLst>
          </p:cNvPr>
          <p:cNvSpPr/>
          <p:nvPr/>
        </p:nvSpPr>
        <p:spPr>
          <a:xfrm rot="7329725">
            <a:off x="2693114" y="3953864"/>
            <a:ext cx="331554" cy="200417"/>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25" name="Arrow: Right 24">
            <a:extLst>
              <a:ext uri="{FF2B5EF4-FFF2-40B4-BE49-F238E27FC236}">
                <a16:creationId xmlns:a16="http://schemas.microsoft.com/office/drawing/2014/main" id="{8DCBEC27-FD52-4816-9255-9CD89A92DC5D}"/>
              </a:ext>
            </a:extLst>
          </p:cNvPr>
          <p:cNvSpPr/>
          <p:nvPr/>
        </p:nvSpPr>
        <p:spPr>
          <a:xfrm rot="10800000">
            <a:off x="7816157" y="3770541"/>
            <a:ext cx="331554" cy="200417"/>
          </a:xfrm>
          <a:prstGeom prst="rightArrow">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26" name="Arrow: Right 25">
            <a:extLst>
              <a:ext uri="{FF2B5EF4-FFF2-40B4-BE49-F238E27FC236}">
                <a16:creationId xmlns:a16="http://schemas.microsoft.com/office/drawing/2014/main" id="{00DB45C3-7863-4A87-B156-C9C5523F1BF7}"/>
              </a:ext>
            </a:extLst>
          </p:cNvPr>
          <p:cNvSpPr/>
          <p:nvPr/>
        </p:nvSpPr>
        <p:spPr>
          <a:xfrm rot="10800000">
            <a:off x="7796100" y="6056623"/>
            <a:ext cx="331554" cy="200417"/>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27" name="Arrow: Right 26">
            <a:extLst>
              <a:ext uri="{FF2B5EF4-FFF2-40B4-BE49-F238E27FC236}">
                <a16:creationId xmlns:a16="http://schemas.microsoft.com/office/drawing/2014/main" id="{F5333038-359F-4BAE-B83C-8F18AAECB51F}"/>
              </a:ext>
            </a:extLst>
          </p:cNvPr>
          <p:cNvSpPr/>
          <p:nvPr/>
        </p:nvSpPr>
        <p:spPr>
          <a:xfrm rot="2549651">
            <a:off x="4647484" y="4318260"/>
            <a:ext cx="331554" cy="200417"/>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28" name="Arrow: Right 27">
            <a:extLst>
              <a:ext uri="{FF2B5EF4-FFF2-40B4-BE49-F238E27FC236}">
                <a16:creationId xmlns:a16="http://schemas.microsoft.com/office/drawing/2014/main" id="{97E75F80-4A26-4508-9327-0A33B5B8DDA5}"/>
              </a:ext>
            </a:extLst>
          </p:cNvPr>
          <p:cNvSpPr/>
          <p:nvPr/>
        </p:nvSpPr>
        <p:spPr>
          <a:xfrm>
            <a:off x="4602682" y="6071972"/>
            <a:ext cx="331554" cy="200417"/>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846C"/>
              </a:solidFill>
            </a:endParaRPr>
          </a:p>
        </p:txBody>
      </p:sp>
      <p:sp>
        <p:nvSpPr>
          <p:cNvPr id="18" name="TextBox 17">
            <a:extLst>
              <a:ext uri="{FF2B5EF4-FFF2-40B4-BE49-F238E27FC236}">
                <a16:creationId xmlns:a16="http://schemas.microsoft.com/office/drawing/2014/main" id="{DF02E606-C2CB-4329-8322-52A3C334177C}"/>
              </a:ext>
            </a:extLst>
          </p:cNvPr>
          <p:cNvSpPr txBox="1"/>
          <p:nvPr/>
        </p:nvSpPr>
        <p:spPr>
          <a:xfrm>
            <a:off x="142594" y="89286"/>
            <a:ext cx="6439689" cy="584775"/>
          </a:xfrm>
          <a:prstGeom prst="rect">
            <a:avLst/>
          </a:prstGeom>
          <a:noFill/>
        </p:spPr>
        <p:txBody>
          <a:bodyPr wrap="square" rtlCol="0">
            <a:spAutoFit/>
          </a:bodyPr>
          <a:lstStyle/>
          <a:p>
            <a:r>
              <a:rPr lang="en-US" sz="3200" dirty="0">
                <a:latin typeface="Agency FB" panose="020B0503020202020204" pitchFamily="34" charset="0"/>
              </a:rPr>
              <a:t>Vertebral Column – Vertebrae</a:t>
            </a:r>
          </a:p>
        </p:txBody>
      </p:sp>
      <p:sp>
        <p:nvSpPr>
          <p:cNvPr id="29" name="Rectangle 28">
            <a:extLst>
              <a:ext uri="{FF2B5EF4-FFF2-40B4-BE49-F238E27FC236}">
                <a16:creationId xmlns:a16="http://schemas.microsoft.com/office/drawing/2014/main" id="{3A2900A5-DEDD-4C2B-BA2E-1F2A7C58B541}"/>
              </a:ext>
            </a:extLst>
          </p:cNvPr>
          <p:cNvSpPr/>
          <p:nvPr/>
        </p:nvSpPr>
        <p:spPr>
          <a:xfrm>
            <a:off x="2372024" y="5244882"/>
            <a:ext cx="2230658" cy="5306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5A42F2F-B160-48AB-9E2E-2EBB5F83E4FB}"/>
              </a:ext>
            </a:extLst>
          </p:cNvPr>
          <p:cNvSpPr/>
          <p:nvPr/>
        </p:nvSpPr>
        <p:spPr>
          <a:xfrm>
            <a:off x="2521706" y="4789793"/>
            <a:ext cx="510262" cy="4550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DDA319-921F-4292-A760-092812BA800D}"/>
              </a:ext>
            </a:extLst>
          </p:cNvPr>
          <p:cNvSpPr/>
          <p:nvPr/>
        </p:nvSpPr>
        <p:spPr>
          <a:xfrm>
            <a:off x="5917053" y="5621079"/>
            <a:ext cx="1788007" cy="4355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76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animBg="1"/>
      <p:bldP spid="20" grpId="0"/>
      <p:bldP spid="21" grpId="0"/>
      <p:bldP spid="24" grpId="0" animBg="1"/>
      <p:bldP spid="25" grpId="0" animBg="1"/>
      <p:bldP spid="26" grpId="0" animBg="1"/>
      <p:bldP spid="27" grpId="0" animBg="1"/>
      <p:bldP spid="28" grpId="0" animBg="1"/>
      <p:bldP spid="29" grpId="0" animBg="1"/>
      <p:bldP spid="30" grpId="0" animBg="1"/>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CF8668-4AC7-49B5-AEF5-7CA018086DD1}"/>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29</a:t>
            </a:r>
          </a:p>
        </p:txBody>
      </p:sp>
      <p:sp>
        <p:nvSpPr>
          <p:cNvPr id="5" name="Oval 4">
            <a:extLst>
              <a:ext uri="{FF2B5EF4-FFF2-40B4-BE49-F238E27FC236}">
                <a16:creationId xmlns:a16="http://schemas.microsoft.com/office/drawing/2014/main" id="{10E64475-5833-4239-B77F-127D2C3F956E}"/>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C6C3498-F225-4F58-89D0-729AA0298F08}"/>
              </a:ext>
            </a:extLst>
          </p:cNvPr>
          <p:cNvSpPr txBox="1"/>
          <p:nvPr/>
        </p:nvSpPr>
        <p:spPr>
          <a:xfrm>
            <a:off x="142595" y="674061"/>
            <a:ext cx="8419213" cy="163121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intervertebral discs:</a:t>
            </a:r>
            <a:r>
              <a:rPr lang="en-US" sz="2000" dirty="0">
                <a:latin typeface="Agency FB" panose="020B0503020202020204" pitchFamily="34" charset="0"/>
              </a:rPr>
              <a:t> found between the bodies of adjacent vertebrae from the 2</a:t>
            </a:r>
            <a:r>
              <a:rPr lang="en-US" sz="2000" baseline="30000" dirty="0">
                <a:latin typeface="Agency FB" panose="020B0503020202020204" pitchFamily="34" charset="0"/>
              </a:rPr>
              <a:t>nd</a:t>
            </a:r>
            <a:r>
              <a:rPr lang="en-US" sz="2000" dirty="0">
                <a:latin typeface="Agency FB" panose="020B0503020202020204" pitchFamily="34" charset="0"/>
              </a:rPr>
              <a:t> cervical vertebra to the sacrum</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made of fibrocartilage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fun fact: you are slightly shorter at night because over the course of the day, the discs compress and lose water</a:t>
            </a:r>
          </a:p>
        </p:txBody>
      </p:sp>
      <p:sp>
        <p:nvSpPr>
          <p:cNvPr id="10" name="TextBox 9">
            <a:extLst>
              <a:ext uri="{FF2B5EF4-FFF2-40B4-BE49-F238E27FC236}">
                <a16:creationId xmlns:a16="http://schemas.microsoft.com/office/drawing/2014/main" id="{7E391EEF-01B7-4C6B-9FE4-39C9CBD43D1B}"/>
              </a:ext>
            </a:extLst>
          </p:cNvPr>
          <p:cNvSpPr txBox="1"/>
          <p:nvPr/>
        </p:nvSpPr>
        <p:spPr>
          <a:xfrm>
            <a:off x="142594" y="89286"/>
            <a:ext cx="7151665" cy="584775"/>
          </a:xfrm>
          <a:prstGeom prst="rect">
            <a:avLst/>
          </a:prstGeom>
          <a:noFill/>
        </p:spPr>
        <p:txBody>
          <a:bodyPr wrap="square" rtlCol="0">
            <a:spAutoFit/>
          </a:bodyPr>
          <a:lstStyle/>
          <a:p>
            <a:r>
              <a:rPr lang="en-US" sz="3200" dirty="0">
                <a:latin typeface="Agency FB" panose="020B0503020202020204" pitchFamily="34" charset="0"/>
              </a:rPr>
              <a:t>Vertebral Column – Intervertebral Discs </a:t>
            </a:r>
          </a:p>
        </p:txBody>
      </p:sp>
      <p:pic>
        <p:nvPicPr>
          <p:cNvPr id="3" name="Picture 2">
            <a:extLst>
              <a:ext uri="{FF2B5EF4-FFF2-40B4-BE49-F238E27FC236}">
                <a16:creationId xmlns:a16="http://schemas.microsoft.com/office/drawing/2014/main" id="{AB3020D3-F644-45B2-9C8C-CE9822BD3737}"/>
              </a:ext>
            </a:extLst>
          </p:cNvPr>
          <p:cNvPicPr>
            <a:picLocks noChangeAspect="1"/>
          </p:cNvPicPr>
          <p:nvPr/>
        </p:nvPicPr>
        <p:blipFill>
          <a:blip r:embed="rId2"/>
          <a:stretch>
            <a:fillRect/>
          </a:stretch>
        </p:blipFill>
        <p:spPr>
          <a:xfrm>
            <a:off x="2220358" y="2434438"/>
            <a:ext cx="4263685" cy="4053434"/>
          </a:xfrm>
          <a:prstGeom prst="rect">
            <a:avLst/>
          </a:prstGeom>
        </p:spPr>
      </p:pic>
      <p:cxnSp>
        <p:nvCxnSpPr>
          <p:cNvPr id="11" name="Straight Arrow Connector 10">
            <a:extLst>
              <a:ext uri="{FF2B5EF4-FFF2-40B4-BE49-F238E27FC236}">
                <a16:creationId xmlns:a16="http://schemas.microsoft.com/office/drawing/2014/main" id="{7E167EEB-3D26-4011-994D-ACB1B2238D17}"/>
              </a:ext>
            </a:extLst>
          </p:cNvPr>
          <p:cNvCxnSpPr>
            <a:cxnSpLocks/>
          </p:cNvCxnSpPr>
          <p:nvPr/>
        </p:nvCxnSpPr>
        <p:spPr>
          <a:xfrm flipH="1" flipV="1">
            <a:off x="4281792" y="5012973"/>
            <a:ext cx="927712" cy="138576"/>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671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C291D3-A296-4E43-B3D7-AB275901C7DC}"/>
              </a:ext>
            </a:extLst>
          </p:cNvPr>
          <p:cNvSpPr txBox="1"/>
          <p:nvPr/>
        </p:nvSpPr>
        <p:spPr>
          <a:xfrm>
            <a:off x="837033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a:t>
            </a:r>
          </a:p>
        </p:txBody>
      </p:sp>
      <p:sp>
        <p:nvSpPr>
          <p:cNvPr id="5" name="Oval 4">
            <a:extLst>
              <a:ext uri="{FF2B5EF4-FFF2-40B4-BE49-F238E27FC236}">
                <a16:creationId xmlns:a16="http://schemas.microsoft.com/office/drawing/2014/main" id="{3D1D0150-7BE0-474C-830E-7E6DD4A78DFE}"/>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7CE06B-6AC1-424A-A001-E29311D67648}"/>
              </a:ext>
            </a:extLst>
          </p:cNvPr>
          <p:cNvSpPr txBox="1"/>
          <p:nvPr/>
        </p:nvSpPr>
        <p:spPr>
          <a:xfrm>
            <a:off x="617180" y="2293475"/>
            <a:ext cx="1445349" cy="400110"/>
          </a:xfrm>
          <a:prstGeom prst="rect">
            <a:avLst/>
          </a:prstGeom>
          <a:noFill/>
        </p:spPr>
        <p:txBody>
          <a:bodyPr wrap="square" rtlCol="0">
            <a:spAutoFit/>
          </a:bodyPr>
          <a:lstStyle/>
          <a:p>
            <a:r>
              <a:rPr lang="en-US" sz="2000" u="sng" dirty="0">
                <a:latin typeface="Agency FB" panose="020B0503020202020204" pitchFamily="34" charset="0"/>
              </a:rPr>
              <a:t>cranial bones: </a:t>
            </a:r>
          </a:p>
        </p:txBody>
      </p:sp>
      <p:sp>
        <p:nvSpPr>
          <p:cNvPr id="11" name="TextBox 10">
            <a:extLst>
              <a:ext uri="{FF2B5EF4-FFF2-40B4-BE49-F238E27FC236}">
                <a16:creationId xmlns:a16="http://schemas.microsoft.com/office/drawing/2014/main" id="{6F9149B6-728F-40AD-A3A7-A79F33530765}"/>
              </a:ext>
            </a:extLst>
          </p:cNvPr>
          <p:cNvSpPr txBox="1"/>
          <p:nvPr/>
        </p:nvSpPr>
        <p:spPr>
          <a:xfrm>
            <a:off x="617180" y="2693585"/>
            <a:ext cx="2491270" cy="2246769"/>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E3A253"/>
                </a:solidFill>
                <a:latin typeface="Agency FB" panose="020B0503020202020204" pitchFamily="34" charset="0"/>
              </a:rPr>
              <a:t>occipital bone</a:t>
            </a:r>
          </a:p>
          <a:p>
            <a:pPr marL="457200" indent="-457200">
              <a:buFont typeface="Arial" panose="020B0604020202020204" pitchFamily="34" charset="0"/>
              <a:buChar char="•"/>
            </a:pPr>
            <a:r>
              <a:rPr lang="en-US" sz="2000" b="1" dirty="0">
                <a:solidFill>
                  <a:srgbClr val="E58382"/>
                </a:solidFill>
                <a:latin typeface="Agency FB" panose="020B0503020202020204" pitchFamily="34" charset="0"/>
              </a:rPr>
              <a:t>parietal bones (2)</a:t>
            </a:r>
          </a:p>
          <a:p>
            <a:pPr marL="457200" indent="-457200">
              <a:buFont typeface="Arial" panose="020B0604020202020204" pitchFamily="34" charset="0"/>
              <a:buChar char="•"/>
            </a:pPr>
            <a:r>
              <a:rPr lang="en-US" sz="2000" b="1" dirty="0">
                <a:solidFill>
                  <a:srgbClr val="8AC5CD"/>
                </a:solidFill>
                <a:latin typeface="Agency FB" panose="020B0503020202020204" pitchFamily="34" charset="0"/>
              </a:rPr>
              <a:t>frontal bone </a:t>
            </a:r>
            <a:endParaRPr lang="en-US" sz="2000" dirty="0">
              <a:latin typeface="Agency FB" panose="020B0503020202020204" pitchFamily="34" charset="0"/>
            </a:endParaRPr>
          </a:p>
          <a:p>
            <a:pPr marL="457200" indent="-457200">
              <a:buFont typeface="Arial" panose="020B0604020202020204" pitchFamily="34" charset="0"/>
              <a:buChar char="•"/>
            </a:pPr>
            <a:r>
              <a:rPr lang="en-US" sz="2000" b="1" dirty="0">
                <a:solidFill>
                  <a:srgbClr val="A57390"/>
                </a:solidFill>
                <a:latin typeface="Agency FB" panose="020B0503020202020204" pitchFamily="34" charset="0"/>
              </a:rPr>
              <a:t>temporal bones (2)</a:t>
            </a:r>
          </a:p>
          <a:p>
            <a:pPr marL="457200" indent="-457200">
              <a:buFont typeface="Arial" panose="020B0604020202020204" pitchFamily="34" charset="0"/>
              <a:buChar char="•"/>
            </a:pPr>
            <a:r>
              <a:rPr lang="en-US" sz="2000" b="1" dirty="0">
                <a:solidFill>
                  <a:srgbClr val="DC8954"/>
                </a:solidFill>
                <a:latin typeface="Agency FB" panose="020B0503020202020204" pitchFamily="34" charset="0"/>
              </a:rPr>
              <a:t>ethmoid bone </a:t>
            </a:r>
          </a:p>
          <a:p>
            <a:pPr marL="457200" indent="-457200">
              <a:buFont typeface="Arial" panose="020B0604020202020204" pitchFamily="34" charset="0"/>
              <a:buChar char="•"/>
            </a:pPr>
            <a:r>
              <a:rPr lang="en-US" sz="2000" b="1" dirty="0">
                <a:solidFill>
                  <a:srgbClr val="669C44"/>
                </a:solidFill>
                <a:latin typeface="Agency FB" panose="020B0503020202020204" pitchFamily="34" charset="0"/>
              </a:rPr>
              <a:t>sphenoid bone </a:t>
            </a:r>
          </a:p>
          <a:p>
            <a:pPr marL="457200" indent="-457200">
              <a:buFont typeface="Courier New" panose="02070309020205020404" pitchFamily="49" charset="0"/>
              <a:buChar char="o"/>
            </a:pPr>
            <a:endParaRPr lang="en-US" sz="2000" dirty="0">
              <a:latin typeface="Agency FB" panose="020B0503020202020204" pitchFamily="34" charset="0"/>
            </a:endParaRPr>
          </a:p>
        </p:txBody>
      </p:sp>
      <p:sp>
        <p:nvSpPr>
          <p:cNvPr id="13" name="TextBox 12">
            <a:extLst>
              <a:ext uri="{FF2B5EF4-FFF2-40B4-BE49-F238E27FC236}">
                <a16:creationId xmlns:a16="http://schemas.microsoft.com/office/drawing/2014/main" id="{9463EA36-D036-4E8E-A535-D27FB18EA225}"/>
              </a:ext>
            </a:extLst>
          </p:cNvPr>
          <p:cNvSpPr txBox="1"/>
          <p:nvPr/>
        </p:nvSpPr>
        <p:spPr>
          <a:xfrm>
            <a:off x="1862815" y="5527969"/>
            <a:ext cx="5418369" cy="584775"/>
          </a:xfrm>
          <a:prstGeom prst="rect">
            <a:avLst/>
          </a:prstGeom>
          <a:noFill/>
        </p:spPr>
        <p:txBody>
          <a:bodyPr wrap="square" rtlCol="0">
            <a:spAutoFit/>
          </a:bodyPr>
          <a:lstStyle/>
          <a:p>
            <a:r>
              <a:rPr lang="en-US" sz="3200" b="1" dirty="0">
                <a:solidFill>
                  <a:srgbClr val="E3A253"/>
                </a:solidFill>
                <a:latin typeface="Agency FB" panose="020B0503020202020204" pitchFamily="34" charset="0"/>
              </a:rPr>
              <a:t>Old</a:t>
            </a:r>
            <a:r>
              <a:rPr lang="en-US" sz="3200" b="1" dirty="0">
                <a:latin typeface="Agency FB" panose="020B0503020202020204" pitchFamily="34" charset="0"/>
              </a:rPr>
              <a:t> </a:t>
            </a:r>
            <a:r>
              <a:rPr lang="en-US" sz="3200" b="1" dirty="0">
                <a:solidFill>
                  <a:srgbClr val="E58382"/>
                </a:solidFill>
                <a:latin typeface="Agency FB" panose="020B0503020202020204" pitchFamily="34" charset="0"/>
              </a:rPr>
              <a:t>People</a:t>
            </a:r>
            <a:r>
              <a:rPr lang="en-US" sz="3200" b="1" dirty="0">
                <a:latin typeface="Agency FB" panose="020B0503020202020204" pitchFamily="34" charset="0"/>
              </a:rPr>
              <a:t> </a:t>
            </a:r>
            <a:r>
              <a:rPr lang="en-US" sz="3200" b="1" dirty="0">
                <a:solidFill>
                  <a:srgbClr val="8AC5CD"/>
                </a:solidFill>
                <a:latin typeface="Agency FB" panose="020B0503020202020204" pitchFamily="34" charset="0"/>
              </a:rPr>
              <a:t>From</a:t>
            </a:r>
            <a:r>
              <a:rPr lang="en-US" sz="3200" b="1" dirty="0">
                <a:latin typeface="Agency FB" panose="020B0503020202020204" pitchFamily="34" charset="0"/>
              </a:rPr>
              <a:t> </a:t>
            </a:r>
            <a:r>
              <a:rPr lang="en-US" sz="3200" b="1" dirty="0">
                <a:solidFill>
                  <a:srgbClr val="B992A9"/>
                </a:solidFill>
                <a:latin typeface="Agency FB" panose="020B0503020202020204" pitchFamily="34" charset="0"/>
              </a:rPr>
              <a:t>Texas</a:t>
            </a:r>
            <a:r>
              <a:rPr lang="en-US" sz="3200" b="1" dirty="0">
                <a:latin typeface="Agency FB" panose="020B0503020202020204" pitchFamily="34" charset="0"/>
              </a:rPr>
              <a:t> </a:t>
            </a:r>
            <a:r>
              <a:rPr lang="en-US" sz="3200" b="1" dirty="0">
                <a:solidFill>
                  <a:srgbClr val="DC8954"/>
                </a:solidFill>
                <a:latin typeface="Agency FB" panose="020B0503020202020204" pitchFamily="34" charset="0"/>
              </a:rPr>
              <a:t>Eat </a:t>
            </a:r>
            <a:r>
              <a:rPr lang="en-US" sz="3200" b="1" dirty="0">
                <a:solidFill>
                  <a:srgbClr val="669C44"/>
                </a:solidFill>
                <a:latin typeface="Agency FB" panose="020B0503020202020204" pitchFamily="34" charset="0"/>
              </a:rPr>
              <a:t>Spiders </a:t>
            </a:r>
          </a:p>
        </p:txBody>
      </p:sp>
      <p:sp>
        <p:nvSpPr>
          <p:cNvPr id="10" name="TextBox 9">
            <a:extLst>
              <a:ext uri="{FF2B5EF4-FFF2-40B4-BE49-F238E27FC236}">
                <a16:creationId xmlns:a16="http://schemas.microsoft.com/office/drawing/2014/main" id="{B7793B28-002C-40E0-B159-6F249706C66A}"/>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a:t>
            </a:r>
          </a:p>
        </p:txBody>
      </p:sp>
      <p:sp>
        <p:nvSpPr>
          <p:cNvPr id="12" name="TextBox 11">
            <a:extLst>
              <a:ext uri="{FF2B5EF4-FFF2-40B4-BE49-F238E27FC236}">
                <a16:creationId xmlns:a16="http://schemas.microsoft.com/office/drawing/2014/main" id="{D26D39F1-04AE-44B5-BA78-813683EE0B18}"/>
              </a:ext>
            </a:extLst>
          </p:cNvPr>
          <p:cNvSpPr txBox="1"/>
          <p:nvPr/>
        </p:nvSpPr>
        <p:spPr>
          <a:xfrm>
            <a:off x="142594" y="674061"/>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u="sng" dirty="0">
                <a:latin typeface="Agency FB" panose="020B0503020202020204" pitchFamily="34" charset="0"/>
              </a:rPr>
              <a:t>skull:</a:t>
            </a:r>
            <a:r>
              <a:rPr lang="en-US" sz="2000" dirty="0">
                <a:latin typeface="Agency FB" panose="020B0503020202020204" pitchFamily="34" charset="0"/>
              </a:rPr>
              <a:t> bony framework of the head, contains 22 bones </a:t>
            </a:r>
          </a:p>
          <a:p>
            <a:pPr marL="457200" indent="-457200">
              <a:buFont typeface="Arial" panose="020B0604020202020204" pitchFamily="34" charset="0"/>
              <a:buChar char="•"/>
            </a:pPr>
            <a:r>
              <a:rPr lang="en-US" sz="2000" dirty="0">
                <a:latin typeface="Agency FB" panose="020B0503020202020204" pitchFamily="34" charset="0"/>
              </a:rPr>
              <a:t>bones of the skull are arranged into two categories: </a:t>
            </a:r>
            <a:br>
              <a:rPr lang="en-US" sz="2000" dirty="0">
                <a:latin typeface="Agency FB" panose="020B0503020202020204" pitchFamily="34" charset="0"/>
              </a:rPr>
            </a:br>
            <a:r>
              <a:rPr lang="en-US" sz="2000" dirty="0">
                <a:latin typeface="Agency FB" panose="020B0503020202020204" pitchFamily="34" charset="0"/>
              </a:rPr>
              <a:t>[1] </a:t>
            </a:r>
            <a:r>
              <a:rPr lang="en-US" sz="2000" b="1" dirty="0">
                <a:latin typeface="Agency FB" panose="020B0503020202020204" pitchFamily="34" charset="0"/>
              </a:rPr>
              <a:t>cranial bones:</a:t>
            </a:r>
            <a:r>
              <a:rPr lang="en-US" sz="2000" dirty="0">
                <a:latin typeface="Agency FB" panose="020B0503020202020204" pitchFamily="34" charset="0"/>
              </a:rPr>
              <a:t> those that form the cranial cavity (8) </a:t>
            </a:r>
            <a:br>
              <a:rPr lang="en-US" sz="2000" dirty="0">
                <a:latin typeface="Agency FB" panose="020B0503020202020204" pitchFamily="34" charset="0"/>
              </a:rPr>
            </a:br>
            <a:r>
              <a:rPr lang="en-US" sz="2000" dirty="0">
                <a:latin typeface="Agency FB" panose="020B0503020202020204" pitchFamily="34" charset="0"/>
              </a:rPr>
              <a:t>[2] </a:t>
            </a:r>
            <a:r>
              <a:rPr lang="en-US" sz="2000" b="1" dirty="0">
                <a:latin typeface="Agency FB" panose="020B0503020202020204" pitchFamily="34" charset="0"/>
              </a:rPr>
              <a:t>facial bones:</a:t>
            </a:r>
            <a:r>
              <a:rPr lang="en-US" sz="2000" dirty="0">
                <a:latin typeface="Agency FB" panose="020B0503020202020204" pitchFamily="34" charset="0"/>
              </a:rPr>
              <a:t> form the face  (14) </a:t>
            </a:r>
          </a:p>
        </p:txBody>
      </p:sp>
      <p:pic>
        <p:nvPicPr>
          <p:cNvPr id="14" name="Picture 13">
            <a:extLst>
              <a:ext uri="{FF2B5EF4-FFF2-40B4-BE49-F238E27FC236}">
                <a16:creationId xmlns:a16="http://schemas.microsoft.com/office/drawing/2014/main" id="{30D1EA97-51C8-41D7-9634-8CA584AD2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450" y="2120252"/>
            <a:ext cx="4950429" cy="3284964"/>
          </a:xfrm>
          <a:prstGeom prst="rect">
            <a:avLst/>
          </a:prstGeom>
        </p:spPr>
      </p:pic>
    </p:spTree>
    <p:extLst>
      <p:ext uri="{BB962C8B-B14F-4D97-AF65-F5344CB8AC3E}">
        <p14:creationId xmlns:p14="http://schemas.microsoft.com/office/powerpoint/2010/main" val="322311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7DEE46-2AFF-4009-8359-157C5BABFFB9}"/>
              </a:ext>
            </a:extLst>
          </p:cNvPr>
          <p:cNvSpPr txBox="1"/>
          <p:nvPr/>
        </p:nvSpPr>
        <p:spPr>
          <a:xfrm>
            <a:off x="8436496"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30</a:t>
            </a:r>
          </a:p>
        </p:txBody>
      </p:sp>
      <p:sp>
        <p:nvSpPr>
          <p:cNvPr id="5" name="Oval 4">
            <a:extLst>
              <a:ext uri="{FF2B5EF4-FFF2-40B4-BE49-F238E27FC236}">
                <a16:creationId xmlns:a16="http://schemas.microsoft.com/office/drawing/2014/main" id="{7DA0CF45-61EE-4AEF-A4C5-F24B0BD31947}"/>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7951DC4-4C55-4E26-ACB1-BAEAA1CB4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02" y="2177527"/>
            <a:ext cx="6024559" cy="4346724"/>
          </a:xfrm>
          <a:prstGeom prst="rect">
            <a:avLst/>
          </a:prstGeom>
        </p:spPr>
      </p:pic>
      <p:sp>
        <p:nvSpPr>
          <p:cNvPr id="9" name="TextBox 8">
            <a:extLst>
              <a:ext uri="{FF2B5EF4-FFF2-40B4-BE49-F238E27FC236}">
                <a16:creationId xmlns:a16="http://schemas.microsoft.com/office/drawing/2014/main" id="{378EF55C-88F3-4E64-97FC-FA1AE256F23D}"/>
              </a:ext>
            </a:extLst>
          </p:cNvPr>
          <p:cNvSpPr txBox="1"/>
          <p:nvPr/>
        </p:nvSpPr>
        <p:spPr>
          <a:xfrm>
            <a:off x="142595" y="674061"/>
            <a:ext cx="8419213" cy="1538883"/>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C00000"/>
                </a:solidFill>
                <a:latin typeface="Agency FB" panose="020B0503020202020204" pitchFamily="34" charset="0"/>
              </a:rPr>
              <a:t>cervical vertebrae:</a:t>
            </a:r>
            <a:r>
              <a:rPr lang="en-US" sz="2000" dirty="0">
                <a:solidFill>
                  <a:srgbClr val="C00000"/>
                </a:solidFill>
                <a:latin typeface="Agency FB" panose="020B0503020202020204" pitchFamily="34" charset="0"/>
              </a:rPr>
              <a:t> </a:t>
            </a:r>
            <a:r>
              <a:rPr lang="en-US" sz="2000" dirty="0">
                <a:latin typeface="Agency FB" panose="020B0503020202020204" pitchFamily="34" charset="0"/>
              </a:rPr>
              <a:t>C1-C7</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dirty="0">
                <a:latin typeface="Agency FB" panose="020B0503020202020204" pitchFamily="34" charset="0"/>
              </a:rPr>
              <a:t> smaller than all other vertebrae, except those that form the coccyx</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have 3 foramina: 1 vertebral foramen and 2 transverse foramina (vertebral artery and vein)</a:t>
            </a:r>
            <a:br>
              <a:rPr lang="en-US" dirty="0">
                <a:latin typeface="Agency FB" panose="020B0503020202020204" pitchFamily="34" charset="0"/>
              </a:rPr>
            </a:br>
            <a:r>
              <a:rPr lang="en-US" b="1" dirty="0">
                <a:solidFill>
                  <a:srgbClr val="C00000"/>
                </a:solidFill>
                <a:latin typeface="Agency FB" panose="020B0503020202020204" pitchFamily="34" charset="0"/>
              </a:rPr>
              <a:t>      C1 = ATLAS </a:t>
            </a:r>
            <a:br>
              <a:rPr lang="en-US" b="1" dirty="0">
                <a:solidFill>
                  <a:srgbClr val="C00000"/>
                </a:solidFill>
                <a:latin typeface="Agency FB" panose="020B0503020202020204" pitchFamily="34" charset="0"/>
              </a:rPr>
            </a:br>
            <a:r>
              <a:rPr lang="en-US" b="1" dirty="0">
                <a:solidFill>
                  <a:srgbClr val="C00000"/>
                </a:solidFill>
                <a:latin typeface="Agency FB" panose="020B0503020202020204" pitchFamily="34" charset="0"/>
              </a:rPr>
              <a:t>      C2 = AXIS</a:t>
            </a:r>
            <a:endParaRPr lang="en-US" sz="2000" b="1" dirty="0">
              <a:solidFill>
                <a:srgbClr val="C00000"/>
              </a:solidFill>
              <a:latin typeface="Agency FB" panose="020B0503020202020204" pitchFamily="34" charset="0"/>
            </a:endParaRPr>
          </a:p>
        </p:txBody>
      </p:sp>
      <p:pic>
        <p:nvPicPr>
          <p:cNvPr id="3" name="Picture 2">
            <a:extLst>
              <a:ext uri="{FF2B5EF4-FFF2-40B4-BE49-F238E27FC236}">
                <a16:creationId xmlns:a16="http://schemas.microsoft.com/office/drawing/2014/main" id="{C3EBF2F8-3ACA-4E94-8AAF-C145FE5C8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872" y="3155362"/>
            <a:ext cx="2640067" cy="2159260"/>
          </a:xfrm>
          <a:prstGeom prst="rect">
            <a:avLst/>
          </a:prstGeom>
        </p:spPr>
      </p:pic>
      <p:sp>
        <p:nvSpPr>
          <p:cNvPr id="10" name="TextBox 9">
            <a:extLst>
              <a:ext uri="{FF2B5EF4-FFF2-40B4-BE49-F238E27FC236}">
                <a16:creationId xmlns:a16="http://schemas.microsoft.com/office/drawing/2014/main" id="{D1A58706-775D-4CB9-A7D7-F48B8DB98691}"/>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Vertebral Column – Cervical </a:t>
            </a:r>
          </a:p>
        </p:txBody>
      </p:sp>
    </p:spTree>
    <p:extLst>
      <p:ext uri="{BB962C8B-B14F-4D97-AF65-F5344CB8AC3E}">
        <p14:creationId xmlns:p14="http://schemas.microsoft.com/office/powerpoint/2010/main" val="4194767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FF6665-E61F-4896-BFD9-80DBBA4E7026}"/>
              </a:ext>
            </a:extLst>
          </p:cNvPr>
          <p:cNvSpPr txBox="1"/>
          <p:nvPr/>
        </p:nvSpPr>
        <p:spPr>
          <a:xfrm>
            <a:off x="8400488"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31</a:t>
            </a:r>
          </a:p>
        </p:txBody>
      </p:sp>
      <p:sp>
        <p:nvSpPr>
          <p:cNvPr id="5" name="Oval 4">
            <a:extLst>
              <a:ext uri="{FF2B5EF4-FFF2-40B4-BE49-F238E27FC236}">
                <a16:creationId xmlns:a16="http://schemas.microsoft.com/office/drawing/2014/main" id="{85996C12-2725-4E5C-B86F-AA7D3064504C}"/>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6ACC941-DFD3-462D-88D9-09AE84159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329" y="1753766"/>
            <a:ext cx="5974213" cy="4810156"/>
          </a:xfrm>
          <a:prstGeom prst="rect">
            <a:avLst/>
          </a:prstGeom>
        </p:spPr>
      </p:pic>
      <p:pic>
        <p:nvPicPr>
          <p:cNvPr id="3" name="Picture 2">
            <a:extLst>
              <a:ext uri="{FF2B5EF4-FFF2-40B4-BE49-F238E27FC236}">
                <a16:creationId xmlns:a16="http://schemas.microsoft.com/office/drawing/2014/main" id="{76B53AB0-1905-4395-93EB-B3E3E003B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875" y="2373079"/>
            <a:ext cx="2438525" cy="2502029"/>
          </a:xfrm>
          <a:prstGeom prst="rect">
            <a:avLst/>
          </a:prstGeom>
        </p:spPr>
      </p:pic>
      <p:sp>
        <p:nvSpPr>
          <p:cNvPr id="8" name="TextBox 7">
            <a:extLst>
              <a:ext uri="{FF2B5EF4-FFF2-40B4-BE49-F238E27FC236}">
                <a16:creationId xmlns:a16="http://schemas.microsoft.com/office/drawing/2014/main" id="{0CD77A33-B29A-4308-BE15-37F5E100ACC6}"/>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Vertebral Column – Thoracic </a:t>
            </a:r>
          </a:p>
        </p:txBody>
      </p:sp>
      <p:sp>
        <p:nvSpPr>
          <p:cNvPr id="10" name="TextBox 9">
            <a:extLst>
              <a:ext uri="{FF2B5EF4-FFF2-40B4-BE49-F238E27FC236}">
                <a16:creationId xmlns:a16="http://schemas.microsoft.com/office/drawing/2014/main" id="{F8ED0222-9D72-42DF-9DFF-686D73514E5C}"/>
              </a:ext>
            </a:extLst>
          </p:cNvPr>
          <p:cNvSpPr txBox="1"/>
          <p:nvPr/>
        </p:nvSpPr>
        <p:spPr>
          <a:xfrm>
            <a:off x="142595" y="686272"/>
            <a:ext cx="8419213" cy="984885"/>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2"/>
                </a:solidFill>
                <a:latin typeface="Agency FB" panose="020B0503020202020204" pitchFamily="34" charset="0"/>
              </a:rPr>
              <a:t>thoracic vertebrae:</a:t>
            </a:r>
            <a:r>
              <a:rPr lang="en-US" sz="2000" dirty="0">
                <a:solidFill>
                  <a:schemeClr val="accent2"/>
                </a:solidFill>
                <a:latin typeface="Agency FB" panose="020B0503020202020204" pitchFamily="34" charset="0"/>
              </a:rPr>
              <a:t> </a:t>
            </a:r>
            <a:r>
              <a:rPr lang="en-US" sz="2000" dirty="0">
                <a:latin typeface="Agency FB" panose="020B0503020202020204" pitchFamily="34" charset="0"/>
              </a:rPr>
              <a:t>T1-T12</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dirty="0">
                <a:latin typeface="Agency FB" panose="020B0503020202020204" pitchFamily="34" charset="0"/>
              </a:rPr>
              <a:t> considerably larger and stronger than cervical vertebrae</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articulate with the ribs</a:t>
            </a:r>
            <a:endParaRPr lang="en-US" sz="2000" dirty="0">
              <a:latin typeface="Agency FB" panose="020B0503020202020204" pitchFamily="34" charset="0"/>
            </a:endParaRPr>
          </a:p>
        </p:txBody>
      </p:sp>
    </p:spTree>
    <p:extLst>
      <p:ext uri="{BB962C8B-B14F-4D97-AF65-F5344CB8AC3E}">
        <p14:creationId xmlns:p14="http://schemas.microsoft.com/office/powerpoint/2010/main" val="3771629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431F38-E20D-4849-B8E9-15793B80D6AF}"/>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32</a:t>
            </a:r>
          </a:p>
        </p:txBody>
      </p:sp>
      <p:sp>
        <p:nvSpPr>
          <p:cNvPr id="5" name="Oval 4">
            <a:extLst>
              <a:ext uri="{FF2B5EF4-FFF2-40B4-BE49-F238E27FC236}">
                <a16:creationId xmlns:a16="http://schemas.microsoft.com/office/drawing/2014/main" id="{D4262127-1902-40BD-A088-F139669CF0A3}"/>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7EBBDDB-1CDA-4A1E-9EA8-C93E8E8FB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555" y="1872109"/>
            <a:ext cx="5891433" cy="4065090"/>
          </a:xfrm>
          <a:prstGeom prst="rect">
            <a:avLst/>
          </a:prstGeom>
        </p:spPr>
      </p:pic>
      <p:pic>
        <p:nvPicPr>
          <p:cNvPr id="3" name="Picture 2">
            <a:extLst>
              <a:ext uri="{FF2B5EF4-FFF2-40B4-BE49-F238E27FC236}">
                <a16:creationId xmlns:a16="http://schemas.microsoft.com/office/drawing/2014/main" id="{F464BA79-EE8F-47CF-A215-4531A0CA9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614" y="2582275"/>
            <a:ext cx="2552831" cy="2438525"/>
          </a:xfrm>
          <a:prstGeom prst="rect">
            <a:avLst/>
          </a:prstGeom>
        </p:spPr>
      </p:pic>
      <p:sp>
        <p:nvSpPr>
          <p:cNvPr id="10" name="TextBox 9">
            <a:extLst>
              <a:ext uri="{FF2B5EF4-FFF2-40B4-BE49-F238E27FC236}">
                <a16:creationId xmlns:a16="http://schemas.microsoft.com/office/drawing/2014/main" id="{AB4DF98E-FEDF-4B97-A971-B4EE09A6DECF}"/>
              </a:ext>
            </a:extLst>
          </p:cNvPr>
          <p:cNvSpPr txBox="1"/>
          <p:nvPr/>
        </p:nvSpPr>
        <p:spPr>
          <a:xfrm>
            <a:off x="142595" y="674061"/>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4">
                    <a:lumMod val="75000"/>
                  </a:schemeClr>
                </a:solidFill>
                <a:latin typeface="Agency FB" panose="020B0503020202020204" pitchFamily="34" charset="0"/>
              </a:rPr>
              <a:t>lumbar vertebrae:</a:t>
            </a:r>
            <a:r>
              <a:rPr lang="en-US" sz="2000" dirty="0">
                <a:solidFill>
                  <a:schemeClr val="accent4">
                    <a:lumMod val="75000"/>
                  </a:schemeClr>
                </a:solidFill>
                <a:latin typeface="Agency FB" panose="020B0503020202020204" pitchFamily="34" charset="0"/>
              </a:rPr>
              <a:t> </a:t>
            </a:r>
            <a:r>
              <a:rPr lang="en-US" sz="2000" dirty="0">
                <a:latin typeface="Agency FB" panose="020B0503020202020204" pitchFamily="34" charset="0"/>
              </a:rPr>
              <a:t>L1-L5</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largest, strongest of the unfused bones in the vertebral column</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the spinous processes are well adapted for the attachment of the large back muscles </a:t>
            </a:r>
            <a:br>
              <a:rPr lang="en-US" sz="2000" dirty="0">
                <a:latin typeface="Agency FB" panose="020B0503020202020204" pitchFamily="34" charset="0"/>
              </a:rPr>
            </a:br>
            <a:endParaRPr lang="en-US" sz="2000" dirty="0">
              <a:latin typeface="Agency FB" panose="020B0503020202020204" pitchFamily="34" charset="0"/>
            </a:endParaRPr>
          </a:p>
        </p:txBody>
      </p:sp>
      <p:sp>
        <p:nvSpPr>
          <p:cNvPr id="11" name="TextBox 10">
            <a:extLst>
              <a:ext uri="{FF2B5EF4-FFF2-40B4-BE49-F238E27FC236}">
                <a16:creationId xmlns:a16="http://schemas.microsoft.com/office/drawing/2014/main" id="{902DC820-0201-448C-B29A-6F24E9767132}"/>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Vertebral Column – Lumbar</a:t>
            </a:r>
          </a:p>
        </p:txBody>
      </p:sp>
    </p:spTree>
    <p:extLst>
      <p:ext uri="{BB962C8B-B14F-4D97-AF65-F5344CB8AC3E}">
        <p14:creationId xmlns:p14="http://schemas.microsoft.com/office/powerpoint/2010/main" val="2068525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50213-69BE-4F49-A1E8-C11EBD70D1AD}"/>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33</a:t>
            </a:r>
          </a:p>
        </p:txBody>
      </p:sp>
      <p:sp>
        <p:nvSpPr>
          <p:cNvPr id="5" name="Oval 4">
            <a:extLst>
              <a:ext uri="{FF2B5EF4-FFF2-40B4-BE49-F238E27FC236}">
                <a16:creationId xmlns:a16="http://schemas.microsoft.com/office/drawing/2014/main" id="{CFB36A17-E8F7-4D27-8783-D3AF599D6887}"/>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756789A-CD4E-4155-92EB-5C8F0E70BC9D}"/>
              </a:ext>
            </a:extLst>
          </p:cNvPr>
          <p:cNvSpPr txBox="1"/>
          <p:nvPr/>
        </p:nvSpPr>
        <p:spPr>
          <a:xfrm>
            <a:off x="142594" y="674061"/>
            <a:ext cx="8419213"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6"/>
                </a:solidFill>
                <a:latin typeface="Agency FB" panose="020B0503020202020204" pitchFamily="34" charset="0"/>
              </a:rPr>
              <a:t>sacrum:</a:t>
            </a:r>
            <a:r>
              <a:rPr lang="en-US" sz="2000" dirty="0">
                <a:solidFill>
                  <a:schemeClr val="accent6"/>
                </a:solidFill>
                <a:latin typeface="Agency FB" panose="020B0503020202020204" pitchFamily="34" charset="0"/>
              </a:rPr>
              <a:t> </a:t>
            </a:r>
            <a:r>
              <a:rPr lang="en-US" sz="2000" dirty="0">
                <a:latin typeface="Agency FB" panose="020B0503020202020204" pitchFamily="34" charset="0"/>
              </a:rPr>
              <a:t>triangular bone formed by the union of 5 sacral vertebrae (S1-S5)</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sacral vertebrae begin to fuse between 16-18 years of age (process completed by 30)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serves as foundation for the pelvic girdle </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9" name="Picture 8">
            <a:extLst>
              <a:ext uri="{FF2B5EF4-FFF2-40B4-BE49-F238E27FC236}">
                <a16:creationId xmlns:a16="http://schemas.microsoft.com/office/drawing/2014/main" id="{0CF6606F-02AE-4E33-A179-80411CD93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313" y="1787721"/>
            <a:ext cx="6107603" cy="3651474"/>
          </a:xfrm>
          <a:prstGeom prst="rect">
            <a:avLst/>
          </a:prstGeom>
        </p:spPr>
      </p:pic>
      <p:sp>
        <p:nvSpPr>
          <p:cNvPr id="11" name="TextBox 10">
            <a:extLst>
              <a:ext uri="{FF2B5EF4-FFF2-40B4-BE49-F238E27FC236}">
                <a16:creationId xmlns:a16="http://schemas.microsoft.com/office/drawing/2014/main" id="{E1E3D728-F44E-42CD-BCE9-6E7B7A6CFD80}"/>
              </a:ext>
            </a:extLst>
          </p:cNvPr>
          <p:cNvSpPr txBox="1"/>
          <p:nvPr/>
        </p:nvSpPr>
        <p:spPr>
          <a:xfrm>
            <a:off x="205028" y="5545516"/>
            <a:ext cx="8710372" cy="1015663"/>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chemeClr val="accent5"/>
                </a:solidFill>
                <a:latin typeface="Agency FB" panose="020B0503020202020204" pitchFamily="34" charset="0"/>
              </a:rPr>
              <a:t>coccyx </a:t>
            </a:r>
            <a:r>
              <a:rPr lang="en-US" sz="2000" dirty="0">
                <a:latin typeface="Agency FB" panose="020B0503020202020204" pitchFamily="34" charset="0"/>
              </a:rPr>
              <a:t>(aka “tailbone”): triangular bone formed by the union of 4 coccygeal vertebrae (Co4-Co4)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fusion occurs between the age of 20-30</a:t>
            </a:r>
            <a:br>
              <a:rPr lang="en-US" sz="2000" dirty="0">
                <a:latin typeface="Agency FB" panose="020B0503020202020204" pitchFamily="34" charset="0"/>
              </a:rPr>
            </a:br>
            <a:endParaRPr lang="en-US" sz="2000" dirty="0">
              <a:latin typeface="Agency FB" panose="020B0503020202020204" pitchFamily="34" charset="0"/>
            </a:endParaRPr>
          </a:p>
        </p:txBody>
      </p:sp>
      <p:sp>
        <p:nvSpPr>
          <p:cNvPr id="8" name="TextBox 7">
            <a:extLst>
              <a:ext uri="{FF2B5EF4-FFF2-40B4-BE49-F238E27FC236}">
                <a16:creationId xmlns:a16="http://schemas.microsoft.com/office/drawing/2014/main" id="{FE1178F2-FE0C-4B7B-A6D6-6F61B47594DD}"/>
              </a:ext>
            </a:extLst>
          </p:cNvPr>
          <p:cNvSpPr txBox="1"/>
          <p:nvPr/>
        </p:nvSpPr>
        <p:spPr>
          <a:xfrm>
            <a:off x="142594" y="89286"/>
            <a:ext cx="5995935" cy="584775"/>
          </a:xfrm>
          <a:prstGeom prst="rect">
            <a:avLst/>
          </a:prstGeom>
          <a:noFill/>
        </p:spPr>
        <p:txBody>
          <a:bodyPr wrap="square" rtlCol="0">
            <a:spAutoFit/>
          </a:bodyPr>
          <a:lstStyle/>
          <a:p>
            <a:r>
              <a:rPr lang="en-US" sz="3200" dirty="0">
                <a:latin typeface="Agency FB" panose="020B0503020202020204" pitchFamily="34" charset="0"/>
              </a:rPr>
              <a:t>Vertebral Column – Sacrum and Coccyx</a:t>
            </a:r>
          </a:p>
        </p:txBody>
      </p:sp>
    </p:spTree>
    <p:extLst>
      <p:ext uri="{BB962C8B-B14F-4D97-AF65-F5344CB8AC3E}">
        <p14:creationId xmlns:p14="http://schemas.microsoft.com/office/powerpoint/2010/main" val="368184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www.differencebetween.com/wp-content/uploads/2019/01/Difference-Between-Male-and-Female-Sacrum-fig-2.jpg">
            <a:extLst>
              <a:ext uri="{FF2B5EF4-FFF2-40B4-BE49-F238E27FC236}">
                <a16:creationId xmlns:a16="http://schemas.microsoft.com/office/drawing/2014/main" id="{47ED3AF3-504B-4BE8-A204-583D302CE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57" y="1381947"/>
            <a:ext cx="7739394" cy="36278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9AA1268-39CC-453A-846A-EEB0ACBDDF1E}"/>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34</a:t>
            </a:r>
          </a:p>
        </p:txBody>
      </p:sp>
      <p:sp>
        <p:nvSpPr>
          <p:cNvPr id="10" name="Oval 9">
            <a:extLst>
              <a:ext uri="{FF2B5EF4-FFF2-40B4-BE49-F238E27FC236}">
                <a16:creationId xmlns:a16="http://schemas.microsoft.com/office/drawing/2014/main" id="{819D6252-E5A3-4CCB-9DC2-206FBA78CC47}"/>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See the source image">
            <a:extLst>
              <a:ext uri="{FF2B5EF4-FFF2-40B4-BE49-F238E27FC236}">
                <a16:creationId xmlns:a16="http://schemas.microsoft.com/office/drawing/2014/main" id="{C15E3A9A-E396-4C64-9787-AF362AD99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705" y="5190776"/>
            <a:ext cx="633388" cy="11429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216FADA8-B769-4223-97CF-E6A5F462D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316" y="5402152"/>
            <a:ext cx="960473" cy="9604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741E607-E807-4EE9-9769-776BB35A97BE}"/>
              </a:ext>
            </a:extLst>
          </p:cNvPr>
          <p:cNvSpPr txBox="1"/>
          <p:nvPr/>
        </p:nvSpPr>
        <p:spPr>
          <a:xfrm>
            <a:off x="142595" y="674061"/>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gency FB" panose="020B0503020202020204" pitchFamily="34" charset="0"/>
              </a:rPr>
              <a:t>the female sacrum is shorter, wider, and more curved between S2-S3</a:t>
            </a:r>
            <a:br>
              <a:rPr lang="en-US" sz="2000" dirty="0">
                <a:latin typeface="Agency FB" panose="020B0503020202020204" pitchFamily="34" charset="0"/>
              </a:rPr>
            </a:br>
            <a:endParaRPr lang="en-US" sz="2000" dirty="0">
              <a:latin typeface="Agency FB" panose="020B0503020202020204" pitchFamily="34" charset="0"/>
            </a:endParaRPr>
          </a:p>
        </p:txBody>
      </p:sp>
      <p:sp>
        <p:nvSpPr>
          <p:cNvPr id="13" name="TextBox 12">
            <a:extLst>
              <a:ext uri="{FF2B5EF4-FFF2-40B4-BE49-F238E27FC236}">
                <a16:creationId xmlns:a16="http://schemas.microsoft.com/office/drawing/2014/main" id="{466F18B0-3E38-4A25-B4E2-57516CC3B3FC}"/>
              </a:ext>
            </a:extLst>
          </p:cNvPr>
          <p:cNvSpPr txBox="1"/>
          <p:nvPr/>
        </p:nvSpPr>
        <p:spPr>
          <a:xfrm>
            <a:off x="142594" y="89286"/>
            <a:ext cx="5995935" cy="584775"/>
          </a:xfrm>
          <a:prstGeom prst="rect">
            <a:avLst/>
          </a:prstGeom>
          <a:noFill/>
        </p:spPr>
        <p:txBody>
          <a:bodyPr wrap="square" rtlCol="0">
            <a:spAutoFit/>
          </a:bodyPr>
          <a:lstStyle/>
          <a:p>
            <a:r>
              <a:rPr lang="en-US" sz="3200" dirty="0">
                <a:latin typeface="Agency FB" panose="020B0503020202020204" pitchFamily="34" charset="0"/>
              </a:rPr>
              <a:t>Vertebral Column – Sacrum and Coccyx</a:t>
            </a:r>
          </a:p>
        </p:txBody>
      </p:sp>
    </p:spTree>
    <p:extLst>
      <p:ext uri="{BB962C8B-B14F-4D97-AF65-F5344CB8AC3E}">
        <p14:creationId xmlns:p14="http://schemas.microsoft.com/office/powerpoint/2010/main" val="829844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940742-8CC8-49C7-AAA8-1E04B8BF5AC0}"/>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35</a:t>
            </a:r>
          </a:p>
        </p:txBody>
      </p:sp>
      <p:sp>
        <p:nvSpPr>
          <p:cNvPr id="5" name="Oval 4">
            <a:extLst>
              <a:ext uri="{FF2B5EF4-FFF2-40B4-BE49-F238E27FC236}">
                <a16:creationId xmlns:a16="http://schemas.microsoft.com/office/drawing/2014/main" id="{81CCD573-3416-4CE1-B881-CAA6118B4B34}"/>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D930815-B863-4AF1-94E7-B6BD745A8575}"/>
              </a:ext>
            </a:extLst>
          </p:cNvPr>
          <p:cNvSpPr txBox="1"/>
          <p:nvPr/>
        </p:nvSpPr>
        <p:spPr>
          <a:xfrm>
            <a:off x="142595" y="674061"/>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thoracic cage:</a:t>
            </a:r>
            <a:r>
              <a:rPr lang="en-US" sz="2000" dirty="0">
                <a:latin typeface="Agency FB" panose="020B0503020202020204" pitchFamily="34" charset="0"/>
              </a:rPr>
              <a:t> bony enclosure formed by the [1] sternum, [2] ribs and their [3] costal cartilages, and the bodies of the thoracic vertebrae </a:t>
            </a:r>
          </a:p>
        </p:txBody>
      </p:sp>
      <p:pic>
        <p:nvPicPr>
          <p:cNvPr id="8" name="Picture 7">
            <a:extLst>
              <a:ext uri="{FF2B5EF4-FFF2-40B4-BE49-F238E27FC236}">
                <a16:creationId xmlns:a16="http://schemas.microsoft.com/office/drawing/2014/main" id="{BC35D076-5374-4B84-89B1-F2EDBA07D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707" y="1813725"/>
            <a:ext cx="5817324" cy="4516556"/>
          </a:xfrm>
          <a:prstGeom prst="rect">
            <a:avLst/>
          </a:prstGeom>
        </p:spPr>
      </p:pic>
      <p:sp>
        <p:nvSpPr>
          <p:cNvPr id="10" name="TextBox 9">
            <a:extLst>
              <a:ext uri="{FF2B5EF4-FFF2-40B4-BE49-F238E27FC236}">
                <a16:creationId xmlns:a16="http://schemas.microsoft.com/office/drawing/2014/main" id="{F8893EA5-5464-48EB-82A3-83D736B8FBE1}"/>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Thoracic Cage </a:t>
            </a:r>
          </a:p>
        </p:txBody>
      </p:sp>
      <p:sp>
        <p:nvSpPr>
          <p:cNvPr id="11" name="Rectangle 10">
            <a:extLst>
              <a:ext uri="{FF2B5EF4-FFF2-40B4-BE49-F238E27FC236}">
                <a16:creationId xmlns:a16="http://schemas.microsoft.com/office/drawing/2014/main" id="{DA68A946-F660-4557-AABB-228F6C236728}"/>
              </a:ext>
            </a:extLst>
          </p:cNvPr>
          <p:cNvSpPr/>
          <p:nvPr/>
        </p:nvSpPr>
        <p:spPr>
          <a:xfrm>
            <a:off x="1580707" y="3099736"/>
            <a:ext cx="822251" cy="13255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585D06-C1A8-46CE-A309-DC37E2D81041}"/>
              </a:ext>
            </a:extLst>
          </p:cNvPr>
          <p:cNvSpPr/>
          <p:nvPr/>
        </p:nvSpPr>
        <p:spPr>
          <a:xfrm>
            <a:off x="6390167" y="3365549"/>
            <a:ext cx="435935" cy="2161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A91EA4-0EDC-46FB-A82F-2B5546ABFBC1}"/>
              </a:ext>
            </a:extLst>
          </p:cNvPr>
          <p:cNvSpPr/>
          <p:nvPr/>
        </p:nvSpPr>
        <p:spPr>
          <a:xfrm>
            <a:off x="6390166" y="4148814"/>
            <a:ext cx="953387" cy="2161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581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27992F-8E31-48B3-A5BD-7C420D6B3A06}"/>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36</a:t>
            </a:r>
          </a:p>
        </p:txBody>
      </p:sp>
      <p:sp>
        <p:nvSpPr>
          <p:cNvPr id="5" name="Oval 4">
            <a:extLst>
              <a:ext uri="{FF2B5EF4-FFF2-40B4-BE49-F238E27FC236}">
                <a16:creationId xmlns:a16="http://schemas.microsoft.com/office/drawing/2014/main" id="{5CDE5D3F-9B9D-44D9-BAD0-C1E856D5AF37}"/>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6958AA7-D760-4183-A7F7-7FDBB3DAB5B9}"/>
              </a:ext>
            </a:extLst>
          </p:cNvPr>
          <p:cNvSpPr txBox="1"/>
          <p:nvPr/>
        </p:nvSpPr>
        <p:spPr>
          <a:xfrm>
            <a:off x="142595" y="659969"/>
            <a:ext cx="8646078"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sternum</a:t>
            </a:r>
            <a:r>
              <a:rPr lang="en-US" sz="2000" b="1" dirty="0">
                <a:solidFill>
                  <a:srgbClr val="06846C"/>
                </a:solidFill>
                <a:latin typeface="Agency FB" panose="020B0503020202020204" pitchFamily="34" charset="0"/>
              </a:rPr>
              <a:t> </a:t>
            </a:r>
            <a:r>
              <a:rPr lang="en-US" sz="2000" dirty="0">
                <a:latin typeface="Agency FB" panose="020B0503020202020204" pitchFamily="34" charset="0"/>
              </a:rPr>
              <a:t>(aka breastbone): flat, narrow bone located in the center of the anterior thoracic wall </a:t>
            </a:r>
            <a:br>
              <a:rPr lang="en-US" sz="2000" dirty="0">
                <a:latin typeface="Agency FB" panose="020B0503020202020204" pitchFamily="34" charset="0"/>
              </a:rPr>
            </a:br>
            <a:endParaRPr lang="en-US" sz="2000" dirty="0">
              <a:latin typeface="Agency FB" panose="020B0503020202020204" pitchFamily="34" charset="0"/>
            </a:endParaRPr>
          </a:p>
        </p:txBody>
      </p:sp>
      <p:pic>
        <p:nvPicPr>
          <p:cNvPr id="11" name="Picture 10">
            <a:extLst>
              <a:ext uri="{FF2B5EF4-FFF2-40B4-BE49-F238E27FC236}">
                <a16:creationId xmlns:a16="http://schemas.microsoft.com/office/drawing/2014/main" id="{96695063-16AD-4AF8-BFB5-32D0F7B1D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591" y="2504183"/>
            <a:ext cx="4968214" cy="4092433"/>
          </a:xfrm>
          <a:prstGeom prst="rect">
            <a:avLst/>
          </a:prstGeom>
        </p:spPr>
      </p:pic>
      <p:sp>
        <p:nvSpPr>
          <p:cNvPr id="2" name="Rectangle 1">
            <a:extLst>
              <a:ext uri="{FF2B5EF4-FFF2-40B4-BE49-F238E27FC236}">
                <a16:creationId xmlns:a16="http://schemas.microsoft.com/office/drawing/2014/main" id="{DC000540-EEF2-418E-9A63-32E8AF41E5AE}"/>
              </a:ext>
            </a:extLst>
          </p:cNvPr>
          <p:cNvSpPr/>
          <p:nvPr/>
        </p:nvSpPr>
        <p:spPr>
          <a:xfrm>
            <a:off x="594427" y="1100597"/>
            <a:ext cx="4572000" cy="707886"/>
          </a:xfrm>
          <a:prstGeom prst="rect">
            <a:avLst/>
          </a:prstGeom>
        </p:spPr>
        <p:txBody>
          <a:bodyPr>
            <a:spAutoFit/>
          </a:bodyPr>
          <a:lstStyle/>
          <a:p>
            <a:r>
              <a:rPr lang="en-US" sz="2000" dirty="0">
                <a:latin typeface="Agency FB" panose="020B0503020202020204" pitchFamily="34" charset="0"/>
              </a:rPr>
              <a:t>[1] </a:t>
            </a:r>
            <a:r>
              <a:rPr lang="en-US" sz="2000" b="1" dirty="0">
                <a:solidFill>
                  <a:srgbClr val="7030A0"/>
                </a:solidFill>
                <a:latin typeface="Agency FB" panose="020B0503020202020204" pitchFamily="34" charset="0"/>
              </a:rPr>
              <a:t>manubrium: </a:t>
            </a:r>
            <a:r>
              <a:rPr lang="en-US" sz="2000" dirty="0">
                <a:latin typeface="Agency FB" panose="020B0503020202020204" pitchFamily="34" charset="0"/>
              </a:rPr>
              <a:t>the superior portion </a:t>
            </a:r>
            <a:br>
              <a:rPr lang="en-US" sz="2000" dirty="0">
                <a:latin typeface="Agency FB" panose="020B0503020202020204" pitchFamily="34" charset="0"/>
              </a:rPr>
            </a:br>
            <a:endParaRPr lang="en-US" sz="2000" dirty="0"/>
          </a:p>
        </p:txBody>
      </p:sp>
      <p:sp>
        <p:nvSpPr>
          <p:cNvPr id="9" name="Rectangle 8">
            <a:extLst>
              <a:ext uri="{FF2B5EF4-FFF2-40B4-BE49-F238E27FC236}">
                <a16:creationId xmlns:a16="http://schemas.microsoft.com/office/drawing/2014/main" id="{104E9F7A-EB3C-4E8E-90C5-73042AC52828}"/>
              </a:ext>
            </a:extLst>
          </p:cNvPr>
          <p:cNvSpPr/>
          <p:nvPr/>
        </p:nvSpPr>
        <p:spPr>
          <a:xfrm>
            <a:off x="594427" y="1875648"/>
            <a:ext cx="4572000" cy="400110"/>
          </a:xfrm>
          <a:prstGeom prst="rect">
            <a:avLst/>
          </a:prstGeom>
        </p:spPr>
        <p:txBody>
          <a:bodyPr>
            <a:spAutoFit/>
          </a:bodyPr>
          <a:lstStyle/>
          <a:p>
            <a:r>
              <a:rPr lang="en-US" sz="2000" dirty="0">
                <a:latin typeface="Agency FB" panose="020B0503020202020204" pitchFamily="34" charset="0"/>
              </a:rPr>
              <a:t>[3] </a:t>
            </a:r>
            <a:r>
              <a:rPr lang="en-US" sz="2000" b="1" dirty="0">
                <a:solidFill>
                  <a:schemeClr val="accent6"/>
                </a:solidFill>
                <a:latin typeface="Agency FB" panose="020B0503020202020204" pitchFamily="34" charset="0"/>
              </a:rPr>
              <a:t>xiphoid process</a:t>
            </a:r>
            <a:r>
              <a:rPr lang="en-US" sz="2000" dirty="0">
                <a:solidFill>
                  <a:schemeClr val="accent6"/>
                </a:solidFill>
                <a:latin typeface="Agency FB" panose="020B0503020202020204" pitchFamily="34" charset="0"/>
              </a:rPr>
              <a:t>: </a:t>
            </a:r>
            <a:r>
              <a:rPr lang="en-US" sz="2000" dirty="0">
                <a:latin typeface="Agency FB" panose="020B0503020202020204" pitchFamily="34" charset="0"/>
              </a:rPr>
              <a:t>inferior and smallest part </a:t>
            </a:r>
            <a:endParaRPr lang="en-US" sz="2000" dirty="0"/>
          </a:p>
        </p:txBody>
      </p:sp>
      <p:sp>
        <p:nvSpPr>
          <p:cNvPr id="10" name="Rectangle 9">
            <a:extLst>
              <a:ext uri="{FF2B5EF4-FFF2-40B4-BE49-F238E27FC236}">
                <a16:creationId xmlns:a16="http://schemas.microsoft.com/office/drawing/2014/main" id="{B2C4FF33-B244-4A5D-A442-883627ACF475}"/>
              </a:ext>
            </a:extLst>
          </p:cNvPr>
          <p:cNvSpPr/>
          <p:nvPr/>
        </p:nvSpPr>
        <p:spPr>
          <a:xfrm>
            <a:off x="594427" y="1481434"/>
            <a:ext cx="4572000" cy="400110"/>
          </a:xfrm>
          <a:prstGeom prst="rect">
            <a:avLst/>
          </a:prstGeom>
        </p:spPr>
        <p:txBody>
          <a:bodyPr>
            <a:spAutoFit/>
          </a:bodyPr>
          <a:lstStyle/>
          <a:p>
            <a:r>
              <a:rPr lang="en-US" sz="2000" dirty="0">
                <a:latin typeface="Agency FB" panose="020B0503020202020204" pitchFamily="34" charset="0"/>
              </a:rPr>
              <a:t>[2] </a:t>
            </a:r>
            <a:r>
              <a:rPr lang="en-US" sz="2000" b="1" dirty="0">
                <a:solidFill>
                  <a:schemeClr val="accent2"/>
                </a:solidFill>
                <a:latin typeface="Agency FB" panose="020B0503020202020204" pitchFamily="34" charset="0"/>
              </a:rPr>
              <a:t>body: </a:t>
            </a:r>
            <a:r>
              <a:rPr lang="en-US" sz="2000" dirty="0">
                <a:latin typeface="Agency FB" panose="020B0503020202020204" pitchFamily="34" charset="0"/>
              </a:rPr>
              <a:t>the middle and largest part </a:t>
            </a:r>
            <a:endParaRPr lang="en-US" sz="2000" dirty="0"/>
          </a:p>
        </p:txBody>
      </p:sp>
      <p:sp>
        <p:nvSpPr>
          <p:cNvPr id="13" name="Rectangle 12">
            <a:extLst>
              <a:ext uri="{FF2B5EF4-FFF2-40B4-BE49-F238E27FC236}">
                <a16:creationId xmlns:a16="http://schemas.microsoft.com/office/drawing/2014/main" id="{38FCABAE-B13F-4908-B738-E9B5C491B94F}"/>
              </a:ext>
            </a:extLst>
          </p:cNvPr>
          <p:cNvSpPr/>
          <p:nvPr/>
        </p:nvSpPr>
        <p:spPr>
          <a:xfrm>
            <a:off x="3303181" y="3279234"/>
            <a:ext cx="822251" cy="250775"/>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7F6C5A-FC8F-4B1C-B88C-63FAAD1D17D4}"/>
              </a:ext>
            </a:extLst>
          </p:cNvPr>
          <p:cNvSpPr/>
          <p:nvPr/>
        </p:nvSpPr>
        <p:spPr>
          <a:xfrm>
            <a:off x="3303181" y="4623508"/>
            <a:ext cx="474921" cy="25077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B9DDD96-8136-4AD2-A008-2CED062CD331}"/>
              </a:ext>
            </a:extLst>
          </p:cNvPr>
          <p:cNvSpPr/>
          <p:nvPr/>
        </p:nvSpPr>
        <p:spPr>
          <a:xfrm>
            <a:off x="3303181" y="5967782"/>
            <a:ext cx="602512" cy="400409"/>
          </a:xfrm>
          <a:prstGeom prst="rect">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ADA531B-5B22-480F-BB5B-530D43E6F04B}"/>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Thoracic Cage – Sternum  </a:t>
            </a:r>
          </a:p>
        </p:txBody>
      </p:sp>
      <p:pic>
        <p:nvPicPr>
          <p:cNvPr id="2052" name="Picture 4" descr="Download Free TIE PNG transparent background and clipart">
            <a:extLst>
              <a:ext uri="{FF2B5EF4-FFF2-40B4-BE49-F238E27FC236}">
                <a16:creationId xmlns:a16="http://schemas.microsoft.com/office/drawing/2014/main" id="{8A3F2E66-14DC-46E3-A77C-43BBBD7CF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681" y="2828040"/>
            <a:ext cx="1714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20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9" grpId="0"/>
      <p:bldP spid="10" grpId="0"/>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133DC5-D125-4A9B-9A76-A5913DC2C901}"/>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37</a:t>
            </a:r>
          </a:p>
        </p:txBody>
      </p:sp>
      <p:sp>
        <p:nvSpPr>
          <p:cNvPr id="5" name="Oval 4">
            <a:extLst>
              <a:ext uri="{FF2B5EF4-FFF2-40B4-BE49-F238E27FC236}">
                <a16:creationId xmlns:a16="http://schemas.microsoft.com/office/drawing/2014/main" id="{927E7961-409F-4231-A817-A1C9681B3A0A}"/>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82B13E4-7415-48E4-9453-2700DCEC0927}"/>
              </a:ext>
            </a:extLst>
          </p:cNvPr>
          <p:cNvSpPr txBox="1"/>
          <p:nvPr/>
        </p:nvSpPr>
        <p:spPr>
          <a:xfrm>
            <a:off x="142595" y="650629"/>
            <a:ext cx="8858810" cy="984885"/>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ribs:</a:t>
            </a:r>
            <a:r>
              <a:rPr lang="en-US" sz="2000" b="1" dirty="0">
                <a:solidFill>
                  <a:srgbClr val="008080"/>
                </a:solidFill>
                <a:latin typeface="Agency FB" panose="020B0503020202020204" pitchFamily="34" charset="0"/>
              </a:rPr>
              <a:t> </a:t>
            </a:r>
            <a:r>
              <a:rPr lang="en-US" sz="2000" dirty="0">
                <a:latin typeface="Agency FB" panose="020B0503020202020204" pitchFamily="34" charset="0"/>
              </a:rPr>
              <a:t>12 pairs, numbered 1-12 from superior to inferior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dirty="0">
                <a:latin typeface="Agency FB" panose="020B0503020202020204" pitchFamily="34" charset="0"/>
              </a:rPr>
              <a:t> give structural support to the sides of the thoracic cavity </a:t>
            </a:r>
            <a:br>
              <a:rPr lang="en-US" dirty="0">
                <a:latin typeface="Agency FB" panose="020B0503020202020204" pitchFamily="34" charset="0"/>
              </a:rPr>
            </a:br>
            <a:r>
              <a:rPr lang="en-US" dirty="0">
                <a:latin typeface="Agency FB" panose="020B0503020202020204" pitchFamily="34" charset="0"/>
                <a:sym typeface="Wingdings" panose="05000000000000000000" pitchFamily="2" charset="2"/>
              </a:rPr>
              <a:t></a:t>
            </a:r>
            <a:r>
              <a:rPr lang="en-US" dirty="0">
                <a:latin typeface="Agency FB" panose="020B0503020202020204" pitchFamily="34" charset="0"/>
              </a:rPr>
              <a:t> each rib articulates posteriorly with its corresponding thoracic vertebra </a:t>
            </a:r>
            <a:endParaRPr lang="en-US" sz="2000" dirty="0">
              <a:latin typeface="Agency FB" panose="020B0503020202020204" pitchFamily="34" charset="0"/>
            </a:endParaRPr>
          </a:p>
        </p:txBody>
      </p:sp>
      <p:pic>
        <p:nvPicPr>
          <p:cNvPr id="8" name="Picture 7">
            <a:extLst>
              <a:ext uri="{FF2B5EF4-FFF2-40B4-BE49-F238E27FC236}">
                <a16:creationId xmlns:a16="http://schemas.microsoft.com/office/drawing/2014/main" id="{606D3574-002A-4CD9-AF59-1FAC8DCA7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420" y="2262573"/>
            <a:ext cx="5615187" cy="4359617"/>
          </a:xfrm>
          <a:prstGeom prst="rect">
            <a:avLst/>
          </a:prstGeom>
        </p:spPr>
      </p:pic>
      <p:sp>
        <p:nvSpPr>
          <p:cNvPr id="21" name="TextBox 20">
            <a:extLst>
              <a:ext uri="{FF2B5EF4-FFF2-40B4-BE49-F238E27FC236}">
                <a16:creationId xmlns:a16="http://schemas.microsoft.com/office/drawing/2014/main" id="{DFB9D935-526D-4672-95C3-EE50F2F8D284}"/>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Thoracic Cage – Ribs</a:t>
            </a:r>
          </a:p>
        </p:txBody>
      </p:sp>
      <p:sp>
        <p:nvSpPr>
          <p:cNvPr id="2" name="Isosceles Triangle 1">
            <a:extLst>
              <a:ext uri="{FF2B5EF4-FFF2-40B4-BE49-F238E27FC236}">
                <a16:creationId xmlns:a16="http://schemas.microsoft.com/office/drawing/2014/main" id="{00BE29A9-ED85-4C01-A65F-953154431F29}"/>
              </a:ext>
            </a:extLst>
          </p:cNvPr>
          <p:cNvSpPr/>
          <p:nvPr/>
        </p:nvSpPr>
        <p:spPr>
          <a:xfrm>
            <a:off x="3835879" y="2886974"/>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2C744572-190F-4E34-9CCF-90D050107E19}"/>
              </a:ext>
            </a:extLst>
          </p:cNvPr>
          <p:cNvSpPr/>
          <p:nvPr/>
        </p:nvSpPr>
        <p:spPr>
          <a:xfrm>
            <a:off x="3910641" y="3179401"/>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9C691629-2E9A-4F85-BD2F-1A65F9048F1A}"/>
              </a:ext>
            </a:extLst>
          </p:cNvPr>
          <p:cNvSpPr/>
          <p:nvPr/>
        </p:nvSpPr>
        <p:spPr>
          <a:xfrm>
            <a:off x="3835879" y="3523079"/>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1C0FCDEA-C626-4256-ABC2-8F94AE246E7E}"/>
              </a:ext>
            </a:extLst>
          </p:cNvPr>
          <p:cNvSpPr/>
          <p:nvPr/>
        </p:nvSpPr>
        <p:spPr>
          <a:xfrm>
            <a:off x="3835878" y="3815506"/>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57EBD58C-FC9F-42BE-9CFD-1FF56803E2CE}"/>
              </a:ext>
            </a:extLst>
          </p:cNvPr>
          <p:cNvSpPr/>
          <p:nvPr/>
        </p:nvSpPr>
        <p:spPr>
          <a:xfrm>
            <a:off x="3835877" y="4135040"/>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3272012-1852-4F2A-8F6F-B25B18696A6E}"/>
              </a:ext>
            </a:extLst>
          </p:cNvPr>
          <p:cNvSpPr/>
          <p:nvPr/>
        </p:nvSpPr>
        <p:spPr>
          <a:xfrm>
            <a:off x="3835877" y="4373973"/>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E524822-C750-4708-ACB4-D1285A41BD4F}"/>
              </a:ext>
            </a:extLst>
          </p:cNvPr>
          <p:cNvSpPr/>
          <p:nvPr/>
        </p:nvSpPr>
        <p:spPr>
          <a:xfrm>
            <a:off x="3835876" y="4666400"/>
            <a:ext cx="149525" cy="155276"/>
          </a:xfrm>
          <a:prstGeom prst="triangl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57B44B01-4386-418A-9845-8D40B925EB70}"/>
              </a:ext>
            </a:extLst>
          </p:cNvPr>
          <p:cNvSpPr/>
          <p:nvPr/>
        </p:nvSpPr>
        <p:spPr>
          <a:xfrm>
            <a:off x="3395929" y="5342136"/>
            <a:ext cx="149525" cy="15527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31F61444-2E8F-402D-9804-95C5C0500A62}"/>
              </a:ext>
            </a:extLst>
          </p:cNvPr>
          <p:cNvSpPr/>
          <p:nvPr/>
        </p:nvSpPr>
        <p:spPr>
          <a:xfrm>
            <a:off x="3321166" y="5701570"/>
            <a:ext cx="149525" cy="15527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0CDB98A-89C8-4BA4-BBB2-6DAAFA128FED}"/>
              </a:ext>
            </a:extLst>
          </p:cNvPr>
          <p:cNvSpPr/>
          <p:nvPr/>
        </p:nvSpPr>
        <p:spPr>
          <a:xfrm>
            <a:off x="3171641" y="5983366"/>
            <a:ext cx="149525" cy="15527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321CC458-D9A8-41F7-B7DF-140F9C138078}"/>
              </a:ext>
            </a:extLst>
          </p:cNvPr>
          <p:cNvSpPr/>
          <p:nvPr/>
        </p:nvSpPr>
        <p:spPr>
          <a:xfrm>
            <a:off x="3761113" y="5407250"/>
            <a:ext cx="149525" cy="15527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EBDE2825-863A-4C76-A5A5-FFCCD662412A}"/>
              </a:ext>
            </a:extLst>
          </p:cNvPr>
          <p:cNvSpPr/>
          <p:nvPr/>
        </p:nvSpPr>
        <p:spPr>
          <a:xfrm>
            <a:off x="3778679" y="5859444"/>
            <a:ext cx="149525" cy="15527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9F9407B-4108-4558-9A59-2912BBB5F62A}"/>
              </a:ext>
            </a:extLst>
          </p:cNvPr>
          <p:cNvSpPr txBox="1"/>
          <p:nvPr/>
        </p:nvSpPr>
        <p:spPr>
          <a:xfrm>
            <a:off x="301335" y="1598054"/>
            <a:ext cx="8541329" cy="923330"/>
          </a:xfrm>
          <a:prstGeom prst="rect">
            <a:avLst/>
          </a:prstGeom>
          <a:noFill/>
        </p:spPr>
        <p:txBody>
          <a:bodyPr wrap="square">
            <a:spAutoFit/>
          </a:bodyPr>
          <a:lstStyle/>
          <a:p>
            <a:r>
              <a:rPr lang="en-US" b="1" dirty="0">
                <a:solidFill>
                  <a:schemeClr val="accent6"/>
                </a:solidFill>
                <a:latin typeface="Agency FB" panose="020B0503020202020204" pitchFamily="34" charset="0"/>
              </a:rPr>
              <a:t>true ribs </a:t>
            </a:r>
            <a:r>
              <a:rPr lang="en-US" dirty="0">
                <a:latin typeface="Agency FB" panose="020B0503020202020204" pitchFamily="34" charset="0"/>
              </a:rPr>
              <a:t>= those that have costal cartilages that attach </a:t>
            </a:r>
            <a:r>
              <a:rPr lang="en-US" i="1" dirty="0">
                <a:latin typeface="Agency FB" panose="020B0503020202020204" pitchFamily="34" charset="0"/>
              </a:rPr>
              <a:t>directly</a:t>
            </a:r>
            <a:r>
              <a:rPr lang="en-US" dirty="0">
                <a:latin typeface="Agency FB" panose="020B0503020202020204" pitchFamily="34" charset="0"/>
              </a:rPr>
              <a:t> to the sternum (1-7)</a:t>
            </a:r>
            <a:br>
              <a:rPr lang="en-US" dirty="0">
                <a:latin typeface="Agency FB" panose="020B0503020202020204" pitchFamily="34" charset="0"/>
              </a:rPr>
            </a:br>
            <a:r>
              <a:rPr lang="en-US" b="1" dirty="0">
                <a:solidFill>
                  <a:srgbClr val="C00000"/>
                </a:solidFill>
                <a:latin typeface="Agency FB" panose="020B0503020202020204" pitchFamily="34" charset="0"/>
              </a:rPr>
              <a:t>false ribs </a:t>
            </a:r>
            <a:r>
              <a:rPr lang="en-US" dirty="0">
                <a:latin typeface="Agency FB" panose="020B0503020202020204" pitchFamily="34" charset="0"/>
              </a:rPr>
              <a:t>= costal cartilages either attach </a:t>
            </a:r>
            <a:r>
              <a:rPr lang="en-US" i="1" dirty="0">
                <a:latin typeface="Agency FB" panose="020B0503020202020204" pitchFamily="34" charset="0"/>
              </a:rPr>
              <a:t>indirectly</a:t>
            </a:r>
            <a:r>
              <a:rPr lang="en-US" dirty="0">
                <a:latin typeface="Agency FB" panose="020B0503020202020204" pitchFamily="34" charset="0"/>
              </a:rPr>
              <a:t> to the sternum or do not attach to the sternum at all (8-12)</a:t>
            </a:r>
            <a:br>
              <a:rPr lang="en-US" sz="2000" dirty="0">
                <a:latin typeface="Agency FB" panose="020B0503020202020204" pitchFamily="34" charset="0"/>
              </a:rPr>
            </a:br>
            <a:endParaRPr lang="en-US" dirty="0"/>
          </a:p>
        </p:txBody>
      </p:sp>
    </p:spTree>
    <p:extLst>
      <p:ext uri="{BB962C8B-B14F-4D97-AF65-F5344CB8AC3E}">
        <p14:creationId xmlns:p14="http://schemas.microsoft.com/office/powerpoint/2010/main" val="258249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BC1BFC-0A60-4211-B545-2F9EB65666B9}"/>
              </a:ext>
            </a:extLst>
          </p:cNvPr>
          <p:cNvSpPr txBox="1"/>
          <p:nvPr/>
        </p:nvSpPr>
        <p:spPr>
          <a:xfrm>
            <a:off x="843268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38</a:t>
            </a:r>
          </a:p>
        </p:txBody>
      </p:sp>
      <p:sp>
        <p:nvSpPr>
          <p:cNvPr id="5" name="Oval 4">
            <a:extLst>
              <a:ext uri="{FF2B5EF4-FFF2-40B4-BE49-F238E27FC236}">
                <a16:creationId xmlns:a16="http://schemas.microsoft.com/office/drawing/2014/main" id="{0F8DB238-44C4-45CE-A2C7-F224E0400195}"/>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161D6C4-F695-42CC-98CC-73BBB06B2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593" y="903570"/>
            <a:ext cx="6790324" cy="5227346"/>
          </a:xfrm>
          <a:prstGeom prst="rect">
            <a:avLst/>
          </a:prstGeom>
        </p:spPr>
      </p:pic>
      <p:sp>
        <p:nvSpPr>
          <p:cNvPr id="2" name="Rectangle 1">
            <a:extLst>
              <a:ext uri="{FF2B5EF4-FFF2-40B4-BE49-F238E27FC236}">
                <a16:creationId xmlns:a16="http://schemas.microsoft.com/office/drawing/2014/main" id="{979FAD16-F173-4120-8386-394C68BA1042}"/>
              </a:ext>
            </a:extLst>
          </p:cNvPr>
          <p:cNvSpPr/>
          <p:nvPr/>
        </p:nvSpPr>
        <p:spPr>
          <a:xfrm>
            <a:off x="5419503" y="3302876"/>
            <a:ext cx="2684414" cy="55967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C56220-37E9-43B3-9B06-286240F6203D}"/>
              </a:ext>
            </a:extLst>
          </p:cNvPr>
          <p:cNvSpPr/>
          <p:nvPr/>
        </p:nvSpPr>
        <p:spPr>
          <a:xfrm>
            <a:off x="4586533" y="4303986"/>
            <a:ext cx="3517383" cy="61485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348FB0-B7BD-4F7C-9BD4-33E910E388F6}"/>
              </a:ext>
            </a:extLst>
          </p:cNvPr>
          <p:cNvSpPr txBox="1"/>
          <p:nvPr/>
        </p:nvSpPr>
        <p:spPr>
          <a:xfrm>
            <a:off x="142595" y="89286"/>
            <a:ext cx="4793472" cy="584775"/>
          </a:xfrm>
          <a:prstGeom prst="rect">
            <a:avLst/>
          </a:prstGeom>
          <a:noFill/>
        </p:spPr>
        <p:txBody>
          <a:bodyPr wrap="square" rtlCol="0">
            <a:spAutoFit/>
          </a:bodyPr>
          <a:lstStyle/>
          <a:p>
            <a:r>
              <a:rPr lang="en-US" sz="3200" dirty="0">
                <a:latin typeface="Agency FB" panose="020B0503020202020204" pitchFamily="34" charset="0"/>
              </a:rPr>
              <a:t>Thoracic Cage – Ribs</a:t>
            </a:r>
          </a:p>
        </p:txBody>
      </p:sp>
    </p:spTree>
    <p:extLst>
      <p:ext uri="{BB962C8B-B14F-4D97-AF65-F5344CB8AC3E}">
        <p14:creationId xmlns:p14="http://schemas.microsoft.com/office/powerpoint/2010/main" val="2687800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252ED-59E2-471B-AF5E-699F5EA9513A}"/>
              </a:ext>
            </a:extLst>
          </p:cNvPr>
          <p:cNvSpPr txBox="1"/>
          <p:nvPr/>
        </p:nvSpPr>
        <p:spPr>
          <a:xfrm>
            <a:off x="142594" y="89286"/>
            <a:ext cx="5746141" cy="584775"/>
          </a:xfrm>
          <a:prstGeom prst="rect">
            <a:avLst/>
          </a:prstGeom>
          <a:noFill/>
        </p:spPr>
        <p:txBody>
          <a:bodyPr wrap="square" rtlCol="0">
            <a:spAutoFit/>
          </a:bodyPr>
          <a:lstStyle/>
          <a:p>
            <a:r>
              <a:rPr lang="en-US" sz="3200" dirty="0">
                <a:latin typeface="Agency FB" panose="020B0503020202020204" pitchFamily="34" charset="0"/>
              </a:rPr>
              <a:t>Clinical Connection – Spinal Curvature </a:t>
            </a:r>
          </a:p>
        </p:txBody>
      </p:sp>
      <p:pic>
        <p:nvPicPr>
          <p:cNvPr id="5" name="Content Placeholder 7" descr="Three sets of images, each inclcuding one diagram and one photograph, illustrate the abnormal curves of the vertebral column. Set a shows scoliosis. A photograph shows a posterior view of the spine of a woman with scoliosis. The corresponding diagram shows a spine with an excessive lateral curve to the right. Set b shows kyphosis. A photograph shows a lateral view of the spine of a man with kyphosis. The corresponding diagram shows a deeper than normal posterior curve of the thoracic vertebrae. Set c shows lordosis. A photograph shows a lateral view of the spine of a woman with lordosis. The corresponding diagram shows a deeper than normal anterior curve of the lumbar vertebrae.">
            <a:extLst>
              <a:ext uri="{FF2B5EF4-FFF2-40B4-BE49-F238E27FC236}">
                <a16:creationId xmlns:a16="http://schemas.microsoft.com/office/drawing/2014/main" id="{504FAEEF-5687-4D11-AF74-C7D43698CDB7}"/>
              </a:ext>
            </a:extLst>
          </p:cNvPr>
          <p:cNvPicPr>
            <a:picLocks noChangeAspect="1"/>
          </p:cNvPicPr>
          <p:nvPr/>
        </p:nvPicPr>
        <p:blipFill>
          <a:blip r:embed="rId2"/>
          <a:stretch>
            <a:fillRect/>
          </a:stretch>
        </p:blipFill>
        <p:spPr>
          <a:xfrm>
            <a:off x="304800" y="2162357"/>
            <a:ext cx="8534400" cy="2712720"/>
          </a:xfrm>
          <a:prstGeom prst="rect">
            <a:avLst/>
          </a:prstGeom>
        </p:spPr>
      </p:pic>
      <p:sp>
        <p:nvSpPr>
          <p:cNvPr id="6" name="TextBox 5">
            <a:extLst>
              <a:ext uri="{FF2B5EF4-FFF2-40B4-BE49-F238E27FC236}">
                <a16:creationId xmlns:a16="http://schemas.microsoft.com/office/drawing/2014/main" id="{23156873-1DBA-405D-8681-6797648DC2DE}"/>
              </a:ext>
            </a:extLst>
          </p:cNvPr>
          <p:cNvSpPr txBox="1"/>
          <p:nvPr/>
        </p:nvSpPr>
        <p:spPr>
          <a:xfrm>
            <a:off x="842287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39</a:t>
            </a:r>
          </a:p>
        </p:txBody>
      </p:sp>
      <p:sp>
        <p:nvSpPr>
          <p:cNvPr id="7" name="Oval 6">
            <a:extLst>
              <a:ext uri="{FF2B5EF4-FFF2-40B4-BE49-F238E27FC236}">
                <a16:creationId xmlns:a16="http://schemas.microsoft.com/office/drawing/2014/main" id="{BCE0D4ED-0D23-4674-816C-6D336296EA98}"/>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2965660-9416-4AE8-89AA-6F72C2262165}"/>
              </a:ext>
            </a:extLst>
          </p:cNvPr>
          <p:cNvSpPr txBox="1"/>
          <p:nvPr/>
        </p:nvSpPr>
        <p:spPr>
          <a:xfrm>
            <a:off x="142595" y="702509"/>
            <a:ext cx="8372755" cy="1323439"/>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scoliosis: </a:t>
            </a:r>
            <a:r>
              <a:rPr lang="en-US" sz="2000" dirty="0">
                <a:latin typeface="Agency FB" panose="020B0503020202020204" pitchFamily="34" charset="0"/>
              </a:rPr>
              <a:t>increased lateral curvature</a:t>
            </a:r>
          </a:p>
          <a:p>
            <a:pPr marL="457200" indent="-457200">
              <a:buFont typeface="Arial" panose="020B0604020202020204" pitchFamily="34" charset="0"/>
              <a:buChar char="•"/>
            </a:pPr>
            <a:r>
              <a:rPr lang="en-US" sz="2000" b="1" dirty="0">
                <a:latin typeface="Agency FB" panose="020B0503020202020204" pitchFamily="34" charset="0"/>
              </a:rPr>
              <a:t>kyphosis:</a:t>
            </a:r>
            <a:r>
              <a:rPr lang="en-US" sz="2000" dirty="0">
                <a:latin typeface="Agency FB" panose="020B0503020202020204" pitchFamily="34" charset="0"/>
              </a:rPr>
              <a:t> increased thoracic curvature, bent forward </a:t>
            </a:r>
          </a:p>
          <a:p>
            <a:pPr marL="457200" indent="-457200">
              <a:buFont typeface="Arial" panose="020B0604020202020204" pitchFamily="34" charset="0"/>
              <a:buChar char="•"/>
            </a:pPr>
            <a:r>
              <a:rPr lang="en-US" sz="2000" b="1" dirty="0">
                <a:latin typeface="Agency FB" panose="020B0503020202020204" pitchFamily="34" charset="0"/>
              </a:rPr>
              <a:t>lordosis:</a:t>
            </a:r>
            <a:r>
              <a:rPr lang="en-US" sz="2000" dirty="0">
                <a:latin typeface="Agency FB" panose="020B0503020202020204" pitchFamily="34" charset="0"/>
              </a:rPr>
              <a:t> increased lumbar curvature, bent backwards  </a:t>
            </a:r>
            <a:br>
              <a:rPr lang="en-US" sz="2000" dirty="0">
                <a:latin typeface="Agency FB" panose="020B0503020202020204" pitchFamily="34" charset="0"/>
              </a:rPr>
            </a:br>
            <a:endParaRPr lang="en-US" sz="2000" dirty="0">
              <a:latin typeface="Agency FB" panose="020B0503020202020204" pitchFamily="34" charset="0"/>
            </a:endParaRPr>
          </a:p>
        </p:txBody>
      </p:sp>
    </p:spTree>
    <p:extLst>
      <p:ext uri="{BB962C8B-B14F-4D97-AF65-F5344CB8AC3E}">
        <p14:creationId xmlns:p14="http://schemas.microsoft.com/office/powerpoint/2010/main" val="1719952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B96AC2-FEE8-4528-8D68-ED7CE99C0A25}"/>
              </a:ext>
            </a:extLst>
          </p:cNvPr>
          <p:cNvSpPr txBox="1"/>
          <p:nvPr/>
        </p:nvSpPr>
        <p:spPr>
          <a:xfrm>
            <a:off x="837033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4</a:t>
            </a:r>
          </a:p>
        </p:txBody>
      </p:sp>
      <p:sp>
        <p:nvSpPr>
          <p:cNvPr id="5" name="Oval 4">
            <a:extLst>
              <a:ext uri="{FF2B5EF4-FFF2-40B4-BE49-F238E27FC236}">
                <a16:creationId xmlns:a16="http://schemas.microsoft.com/office/drawing/2014/main" id="{C24D9005-EE8B-4358-ACA9-D67C1E4AA624}"/>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F529BD3-E2A5-4B89-9C3C-97B968266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293" y="855021"/>
            <a:ext cx="6769412" cy="4491988"/>
          </a:xfrm>
          <a:prstGeom prst="rect">
            <a:avLst/>
          </a:prstGeom>
        </p:spPr>
      </p:pic>
      <p:sp>
        <p:nvSpPr>
          <p:cNvPr id="10" name="Arrow: Right 9">
            <a:extLst>
              <a:ext uri="{FF2B5EF4-FFF2-40B4-BE49-F238E27FC236}">
                <a16:creationId xmlns:a16="http://schemas.microsoft.com/office/drawing/2014/main" id="{9F2C89F3-9EBE-40C1-80BF-4E2D9CA2EDDE}"/>
              </a:ext>
            </a:extLst>
          </p:cNvPr>
          <p:cNvSpPr/>
          <p:nvPr/>
        </p:nvSpPr>
        <p:spPr>
          <a:xfrm rot="10800000">
            <a:off x="7790928" y="1364866"/>
            <a:ext cx="331554" cy="200417"/>
          </a:xfrm>
          <a:prstGeom prst="rightArrow">
            <a:avLst/>
          </a:prstGeom>
          <a:solidFill>
            <a:srgbClr val="5F9B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79A1817-A178-47B1-B08A-A0124406FACF}"/>
              </a:ext>
            </a:extLst>
          </p:cNvPr>
          <p:cNvSpPr/>
          <p:nvPr/>
        </p:nvSpPr>
        <p:spPr>
          <a:xfrm>
            <a:off x="771432" y="1574135"/>
            <a:ext cx="331554" cy="200417"/>
          </a:xfrm>
          <a:prstGeom prst="rightArrow">
            <a:avLst/>
          </a:prstGeom>
          <a:solidFill>
            <a:srgbClr val="E5838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787583D7-B136-4979-8F07-B03288935C7B}"/>
              </a:ext>
            </a:extLst>
          </p:cNvPr>
          <p:cNvSpPr/>
          <p:nvPr/>
        </p:nvSpPr>
        <p:spPr>
          <a:xfrm>
            <a:off x="771432" y="2713637"/>
            <a:ext cx="331554" cy="200417"/>
          </a:xfrm>
          <a:prstGeom prst="rightArrow">
            <a:avLst/>
          </a:prstGeom>
          <a:solidFill>
            <a:srgbClr val="9B70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15BEA06-B34F-45F1-A118-C923F288E9D6}"/>
              </a:ext>
            </a:extLst>
          </p:cNvPr>
          <p:cNvSpPr/>
          <p:nvPr/>
        </p:nvSpPr>
        <p:spPr>
          <a:xfrm>
            <a:off x="771432" y="3557337"/>
            <a:ext cx="331554" cy="200417"/>
          </a:xfrm>
          <a:prstGeom prst="rightArrow">
            <a:avLst/>
          </a:prstGeom>
          <a:solidFill>
            <a:srgbClr val="EEA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955A"/>
              </a:solidFill>
            </a:endParaRPr>
          </a:p>
        </p:txBody>
      </p:sp>
      <p:sp>
        <p:nvSpPr>
          <p:cNvPr id="14" name="Arrow: Right 13">
            <a:extLst>
              <a:ext uri="{FF2B5EF4-FFF2-40B4-BE49-F238E27FC236}">
                <a16:creationId xmlns:a16="http://schemas.microsoft.com/office/drawing/2014/main" id="{419B8C18-878A-42D2-8D07-ABE3D12B761D}"/>
              </a:ext>
            </a:extLst>
          </p:cNvPr>
          <p:cNvSpPr/>
          <p:nvPr/>
        </p:nvSpPr>
        <p:spPr>
          <a:xfrm rot="10800000">
            <a:off x="7956705" y="1760372"/>
            <a:ext cx="331554" cy="200417"/>
          </a:xfrm>
          <a:prstGeom prst="rightArrow">
            <a:avLst/>
          </a:prstGeom>
          <a:solidFill>
            <a:srgbClr val="8DC5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66E7F4E-0C7C-4A85-B327-4E413443738D}"/>
              </a:ext>
            </a:extLst>
          </p:cNvPr>
          <p:cNvSpPr/>
          <p:nvPr/>
        </p:nvSpPr>
        <p:spPr>
          <a:xfrm rot="10800000">
            <a:off x="7885746" y="2155879"/>
            <a:ext cx="331554" cy="200417"/>
          </a:xfrm>
          <a:prstGeom prst="rightArrow">
            <a:avLst/>
          </a:prstGeom>
          <a:solidFill>
            <a:srgbClr val="DC895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F955A"/>
              </a:solidFill>
            </a:endParaRPr>
          </a:p>
        </p:txBody>
      </p:sp>
      <p:sp>
        <p:nvSpPr>
          <p:cNvPr id="16" name="Arrow: Right 15">
            <a:extLst>
              <a:ext uri="{FF2B5EF4-FFF2-40B4-BE49-F238E27FC236}">
                <a16:creationId xmlns:a16="http://schemas.microsoft.com/office/drawing/2014/main" id="{08EBF23B-4C66-49E8-B2F8-7013053BBDE9}"/>
              </a:ext>
            </a:extLst>
          </p:cNvPr>
          <p:cNvSpPr/>
          <p:nvPr/>
        </p:nvSpPr>
        <p:spPr>
          <a:xfrm>
            <a:off x="771432" y="4200620"/>
            <a:ext cx="331554" cy="20041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955A"/>
              </a:solidFill>
            </a:endParaRPr>
          </a:p>
        </p:txBody>
      </p:sp>
      <p:sp>
        <p:nvSpPr>
          <p:cNvPr id="17" name="Arrow: Right 16">
            <a:extLst>
              <a:ext uri="{FF2B5EF4-FFF2-40B4-BE49-F238E27FC236}">
                <a16:creationId xmlns:a16="http://schemas.microsoft.com/office/drawing/2014/main" id="{F3E21DD6-4ADC-4A32-82FA-AB73DF5C6386}"/>
              </a:ext>
            </a:extLst>
          </p:cNvPr>
          <p:cNvSpPr/>
          <p:nvPr/>
        </p:nvSpPr>
        <p:spPr>
          <a:xfrm>
            <a:off x="771432" y="4724239"/>
            <a:ext cx="331554" cy="20041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F955A"/>
              </a:solidFill>
            </a:endParaRPr>
          </a:p>
        </p:txBody>
      </p:sp>
      <p:sp>
        <p:nvSpPr>
          <p:cNvPr id="19" name="TextBox 18">
            <a:extLst>
              <a:ext uri="{FF2B5EF4-FFF2-40B4-BE49-F238E27FC236}">
                <a16:creationId xmlns:a16="http://schemas.microsoft.com/office/drawing/2014/main" id="{5AF154CF-6DA1-43F2-8E7B-E567DF631AA3}"/>
              </a:ext>
            </a:extLst>
          </p:cNvPr>
          <p:cNvSpPr txBox="1"/>
          <p:nvPr/>
        </p:nvSpPr>
        <p:spPr>
          <a:xfrm>
            <a:off x="1862816" y="5527969"/>
            <a:ext cx="807396" cy="584775"/>
          </a:xfrm>
          <a:prstGeom prst="rect">
            <a:avLst/>
          </a:prstGeom>
          <a:noFill/>
        </p:spPr>
        <p:txBody>
          <a:bodyPr wrap="square" rtlCol="0">
            <a:spAutoFit/>
          </a:bodyPr>
          <a:lstStyle/>
          <a:p>
            <a:r>
              <a:rPr lang="en-US" sz="3200" b="1" dirty="0">
                <a:solidFill>
                  <a:srgbClr val="E3A253"/>
                </a:solidFill>
                <a:latin typeface="Agency FB" panose="020B0503020202020204" pitchFamily="34" charset="0"/>
              </a:rPr>
              <a:t>Old</a:t>
            </a:r>
            <a:endParaRPr lang="en-US" sz="3200" b="1" dirty="0">
              <a:solidFill>
                <a:srgbClr val="669C44"/>
              </a:solidFill>
              <a:latin typeface="Agency FB" panose="020B0503020202020204" pitchFamily="34" charset="0"/>
            </a:endParaRPr>
          </a:p>
        </p:txBody>
      </p:sp>
      <p:sp>
        <p:nvSpPr>
          <p:cNvPr id="20" name="TextBox 19">
            <a:extLst>
              <a:ext uri="{FF2B5EF4-FFF2-40B4-BE49-F238E27FC236}">
                <a16:creationId xmlns:a16="http://schemas.microsoft.com/office/drawing/2014/main" id="{19CFAEF7-8EA4-46A9-9427-AD9DDB5EEAF4}"/>
              </a:ext>
            </a:extLst>
          </p:cNvPr>
          <p:cNvSpPr txBox="1"/>
          <p:nvPr/>
        </p:nvSpPr>
        <p:spPr>
          <a:xfrm>
            <a:off x="5569053" y="5530442"/>
            <a:ext cx="1363525" cy="584775"/>
          </a:xfrm>
          <a:prstGeom prst="rect">
            <a:avLst/>
          </a:prstGeom>
          <a:noFill/>
        </p:spPr>
        <p:txBody>
          <a:bodyPr wrap="square" rtlCol="0">
            <a:spAutoFit/>
          </a:bodyPr>
          <a:lstStyle/>
          <a:p>
            <a:r>
              <a:rPr lang="en-US" sz="3200" b="1" dirty="0">
                <a:solidFill>
                  <a:srgbClr val="669C44"/>
                </a:solidFill>
                <a:latin typeface="Agency FB" panose="020B0503020202020204" pitchFamily="34" charset="0"/>
              </a:rPr>
              <a:t>Spiders </a:t>
            </a:r>
          </a:p>
        </p:txBody>
      </p:sp>
      <p:sp>
        <p:nvSpPr>
          <p:cNvPr id="22" name="TextBox 21">
            <a:extLst>
              <a:ext uri="{FF2B5EF4-FFF2-40B4-BE49-F238E27FC236}">
                <a16:creationId xmlns:a16="http://schemas.microsoft.com/office/drawing/2014/main" id="{8AE83CD8-97FB-4A65-B34C-5BFFAA9BE34E}"/>
              </a:ext>
            </a:extLst>
          </p:cNvPr>
          <p:cNvSpPr txBox="1"/>
          <p:nvPr/>
        </p:nvSpPr>
        <p:spPr>
          <a:xfrm>
            <a:off x="5043151" y="5525494"/>
            <a:ext cx="672488" cy="584775"/>
          </a:xfrm>
          <a:prstGeom prst="rect">
            <a:avLst/>
          </a:prstGeom>
          <a:noFill/>
        </p:spPr>
        <p:txBody>
          <a:bodyPr wrap="square" rtlCol="0">
            <a:spAutoFit/>
          </a:bodyPr>
          <a:lstStyle/>
          <a:p>
            <a:r>
              <a:rPr lang="en-US" sz="3200" b="1" dirty="0">
                <a:solidFill>
                  <a:srgbClr val="DC8954"/>
                </a:solidFill>
                <a:latin typeface="Agency FB" panose="020B0503020202020204" pitchFamily="34" charset="0"/>
              </a:rPr>
              <a:t>Eat</a:t>
            </a:r>
            <a:endParaRPr lang="en-US" sz="3200" b="1" dirty="0">
              <a:solidFill>
                <a:srgbClr val="669C44"/>
              </a:solidFill>
              <a:latin typeface="Agency FB" panose="020B0503020202020204" pitchFamily="34" charset="0"/>
            </a:endParaRPr>
          </a:p>
        </p:txBody>
      </p:sp>
      <p:sp>
        <p:nvSpPr>
          <p:cNvPr id="23" name="TextBox 22">
            <a:extLst>
              <a:ext uri="{FF2B5EF4-FFF2-40B4-BE49-F238E27FC236}">
                <a16:creationId xmlns:a16="http://schemas.microsoft.com/office/drawing/2014/main" id="{F1CD882F-FAD6-4DE4-ACD0-0D7DEE3BC742}"/>
              </a:ext>
            </a:extLst>
          </p:cNvPr>
          <p:cNvSpPr txBox="1"/>
          <p:nvPr/>
        </p:nvSpPr>
        <p:spPr>
          <a:xfrm>
            <a:off x="2433504" y="5527968"/>
            <a:ext cx="1289849" cy="584775"/>
          </a:xfrm>
          <a:prstGeom prst="rect">
            <a:avLst/>
          </a:prstGeom>
          <a:noFill/>
        </p:spPr>
        <p:txBody>
          <a:bodyPr wrap="square" rtlCol="0">
            <a:spAutoFit/>
          </a:bodyPr>
          <a:lstStyle/>
          <a:p>
            <a:r>
              <a:rPr lang="en-US" sz="3200" b="1" dirty="0">
                <a:solidFill>
                  <a:srgbClr val="E58382"/>
                </a:solidFill>
                <a:latin typeface="Agency FB" panose="020B0503020202020204" pitchFamily="34" charset="0"/>
              </a:rPr>
              <a:t>People</a:t>
            </a:r>
            <a:endParaRPr lang="en-US" sz="3200" b="1" dirty="0">
              <a:solidFill>
                <a:srgbClr val="669C44"/>
              </a:solidFill>
              <a:latin typeface="Agency FB" panose="020B0503020202020204" pitchFamily="34" charset="0"/>
            </a:endParaRPr>
          </a:p>
        </p:txBody>
      </p:sp>
      <p:sp>
        <p:nvSpPr>
          <p:cNvPr id="24" name="TextBox 23">
            <a:extLst>
              <a:ext uri="{FF2B5EF4-FFF2-40B4-BE49-F238E27FC236}">
                <a16:creationId xmlns:a16="http://schemas.microsoft.com/office/drawing/2014/main" id="{010C446E-AA3D-45AC-8961-9745869308B4}"/>
              </a:ext>
            </a:extLst>
          </p:cNvPr>
          <p:cNvSpPr txBox="1"/>
          <p:nvPr/>
        </p:nvSpPr>
        <p:spPr>
          <a:xfrm>
            <a:off x="4191316" y="5527968"/>
            <a:ext cx="1010995" cy="584775"/>
          </a:xfrm>
          <a:prstGeom prst="rect">
            <a:avLst/>
          </a:prstGeom>
          <a:noFill/>
        </p:spPr>
        <p:txBody>
          <a:bodyPr wrap="square" rtlCol="0">
            <a:spAutoFit/>
          </a:bodyPr>
          <a:lstStyle/>
          <a:p>
            <a:r>
              <a:rPr lang="en-US" sz="3200" b="1" dirty="0">
                <a:solidFill>
                  <a:srgbClr val="B992A9"/>
                </a:solidFill>
                <a:latin typeface="Agency FB" panose="020B0503020202020204" pitchFamily="34" charset="0"/>
              </a:rPr>
              <a:t>Texas</a:t>
            </a:r>
            <a:endParaRPr lang="en-US" sz="3200" b="1" dirty="0">
              <a:solidFill>
                <a:srgbClr val="669C44"/>
              </a:solidFill>
              <a:latin typeface="Agency FB" panose="020B0503020202020204" pitchFamily="34" charset="0"/>
            </a:endParaRPr>
          </a:p>
        </p:txBody>
      </p:sp>
      <p:sp>
        <p:nvSpPr>
          <p:cNvPr id="25" name="TextBox 24">
            <a:extLst>
              <a:ext uri="{FF2B5EF4-FFF2-40B4-BE49-F238E27FC236}">
                <a16:creationId xmlns:a16="http://schemas.microsoft.com/office/drawing/2014/main" id="{D05628B4-AD65-47AF-8EEC-5D539D312F6F}"/>
              </a:ext>
            </a:extLst>
          </p:cNvPr>
          <p:cNvSpPr txBox="1"/>
          <p:nvPr/>
        </p:nvSpPr>
        <p:spPr>
          <a:xfrm>
            <a:off x="3406965" y="5530442"/>
            <a:ext cx="945236" cy="584775"/>
          </a:xfrm>
          <a:prstGeom prst="rect">
            <a:avLst/>
          </a:prstGeom>
          <a:noFill/>
        </p:spPr>
        <p:txBody>
          <a:bodyPr wrap="square" rtlCol="0">
            <a:spAutoFit/>
          </a:bodyPr>
          <a:lstStyle/>
          <a:p>
            <a:r>
              <a:rPr lang="en-US" sz="3200" b="1" dirty="0">
                <a:solidFill>
                  <a:srgbClr val="8AC5CD"/>
                </a:solidFill>
                <a:latin typeface="Agency FB" panose="020B0503020202020204" pitchFamily="34" charset="0"/>
              </a:rPr>
              <a:t>From</a:t>
            </a:r>
            <a:endParaRPr lang="en-US" sz="3200" b="1" dirty="0">
              <a:solidFill>
                <a:srgbClr val="669C44"/>
              </a:solidFill>
              <a:latin typeface="Agency FB" panose="020B0503020202020204" pitchFamily="34" charset="0"/>
            </a:endParaRPr>
          </a:p>
        </p:txBody>
      </p:sp>
      <p:sp>
        <p:nvSpPr>
          <p:cNvPr id="21" name="TextBox 20">
            <a:extLst>
              <a:ext uri="{FF2B5EF4-FFF2-40B4-BE49-F238E27FC236}">
                <a16:creationId xmlns:a16="http://schemas.microsoft.com/office/drawing/2014/main" id="{AE1FE266-DC5E-4455-B631-B6BE44F9290F}"/>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External View</a:t>
            </a:r>
          </a:p>
        </p:txBody>
      </p:sp>
      <p:sp>
        <p:nvSpPr>
          <p:cNvPr id="26" name="TextBox 25">
            <a:extLst>
              <a:ext uri="{FF2B5EF4-FFF2-40B4-BE49-F238E27FC236}">
                <a16:creationId xmlns:a16="http://schemas.microsoft.com/office/drawing/2014/main" id="{EF980D7F-2C65-4C63-A158-D9261360EDD3}"/>
              </a:ext>
            </a:extLst>
          </p:cNvPr>
          <p:cNvSpPr txBox="1"/>
          <p:nvPr/>
        </p:nvSpPr>
        <p:spPr>
          <a:xfrm>
            <a:off x="2670212" y="3249922"/>
            <a:ext cx="558938" cy="1015663"/>
          </a:xfrm>
          <a:prstGeom prst="rect">
            <a:avLst/>
          </a:prstGeom>
          <a:noFill/>
        </p:spPr>
        <p:txBody>
          <a:bodyPr wrap="square" rtlCol="0">
            <a:spAutoFit/>
          </a:bodyPr>
          <a:lstStyle/>
          <a:p>
            <a:r>
              <a:rPr lang="en-US" sz="6000" b="1" dirty="0">
                <a:latin typeface="Agency FB" panose="020B0503020202020204" pitchFamily="34" charset="0"/>
              </a:rPr>
              <a:t>*</a:t>
            </a:r>
          </a:p>
        </p:txBody>
      </p:sp>
      <p:sp>
        <p:nvSpPr>
          <p:cNvPr id="27" name="TextBox 26">
            <a:extLst>
              <a:ext uri="{FF2B5EF4-FFF2-40B4-BE49-F238E27FC236}">
                <a16:creationId xmlns:a16="http://schemas.microsoft.com/office/drawing/2014/main" id="{A1F76002-A3CE-4570-8641-452A3B74F396}"/>
              </a:ext>
            </a:extLst>
          </p:cNvPr>
          <p:cNvSpPr txBox="1"/>
          <p:nvPr/>
        </p:nvSpPr>
        <p:spPr>
          <a:xfrm>
            <a:off x="3164415" y="1340633"/>
            <a:ext cx="558938" cy="1015663"/>
          </a:xfrm>
          <a:prstGeom prst="rect">
            <a:avLst/>
          </a:prstGeom>
          <a:noFill/>
        </p:spPr>
        <p:txBody>
          <a:bodyPr wrap="square" rtlCol="0">
            <a:spAutoFit/>
          </a:bodyPr>
          <a:lstStyle/>
          <a:p>
            <a:r>
              <a:rPr lang="en-US" sz="6000" b="1" dirty="0">
                <a:latin typeface="Agency FB" panose="020B0503020202020204" pitchFamily="34" charset="0"/>
              </a:rPr>
              <a:t>*</a:t>
            </a:r>
          </a:p>
        </p:txBody>
      </p:sp>
      <p:sp>
        <p:nvSpPr>
          <p:cNvPr id="28" name="TextBox 27">
            <a:extLst>
              <a:ext uri="{FF2B5EF4-FFF2-40B4-BE49-F238E27FC236}">
                <a16:creationId xmlns:a16="http://schemas.microsoft.com/office/drawing/2014/main" id="{AB2B8FE7-D423-44F6-B78C-BBF981EB7D9D}"/>
              </a:ext>
            </a:extLst>
          </p:cNvPr>
          <p:cNvSpPr txBox="1"/>
          <p:nvPr/>
        </p:nvSpPr>
        <p:spPr>
          <a:xfrm>
            <a:off x="5715639" y="1648047"/>
            <a:ext cx="558938" cy="1015663"/>
          </a:xfrm>
          <a:prstGeom prst="rect">
            <a:avLst/>
          </a:prstGeom>
          <a:noFill/>
        </p:spPr>
        <p:txBody>
          <a:bodyPr wrap="square" rtlCol="0">
            <a:spAutoFit/>
          </a:bodyPr>
          <a:lstStyle/>
          <a:p>
            <a:r>
              <a:rPr lang="en-US" sz="6000" b="1" dirty="0">
                <a:latin typeface="Agency FB" panose="020B0503020202020204" pitchFamily="34" charset="0"/>
              </a:rPr>
              <a:t>*</a:t>
            </a:r>
          </a:p>
        </p:txBody>
      </p:sp>
      <p:sp>
        <p:nvSpPr>
          <p:cNvPr id="29" name="TextBox 28">
            <a:extLst>
              <a:ext uri="{FF2B5EF4-FFF2-40B4-BE49-F238E27FC236}">
                <a16:creationId xmlns:a16="http://schemas.microsoft.com/office/drawing/2014/main" id="{F68DFF42-1905-4AAE-A820-A0264F72A58F}"/>
              </a:ext>
            </a:extLst>
          </p:cNvPr>
          <p:cNvSpPr txBox="1"/>
          <p:nvPr/>
        </p:nvSpPr>
        <p:spPr>
          <a:xfrm>
            <a:off x="4013061" y="2742090"/>
            <a:ext cx="558938" cy="1015663"/>
          </a:xfrm>
          <a:prstGeom prst="rect">
            <a:avLst/>
          </a:prstGeom>
          <a:noFill/>
        </p:spPr>
        <p:txBody>
          <a:bodyPr wrap="square" rtlCol="0">
            <a:spAutoFit/>
          </a:bodyPr>
          <a:lstStyle/>
          <a:p>
            <a:r>
              <a:rPr lang="en-US" sz="6000" b="1" dirty="0">
                <a:latin typeface="Agency FB" panose="020B0503020202020204" pitchFamily="34" charset="0"/>
              </a:rPr>
              <a:t>*</a:t>
            </a:r>
          </a:p>
        </p:txBody>
      </p:sp>
      <p:sp>
        <p:nvSpPr>
          <p:cNvPr id="30" name="TextBox 29">
            <a:extLst>
              <a:ext uri="{FF2B5EF4-FFF2-40B4-BE49-F238E27FC236}">
                <a16:creationId xmlns:a16="http://schemas.microsoft.com/office/drawing/2014/main" id="{C59A6971-6561-42ED-91BD-15851E07364C}"/>
              </a:ext>
            </a:extLst>
          </p:cNvPr>
          <p:cNvSpPr txBox="1"/>
          <p:nvPr/>
        </p:nvSpPr>
        <p:spPr>
          <a:xfrm>
            <a:off x="5845937" y="2449887"/>
            <a:ext cx="558938" cy="1015663"/>
          </a:xfrm>
          <a:prstGeom prst="rect">
            <a:avLst/>
          </a:prstGeom>
          <a:noFill/>
        </p:spPr>
        <p:txBody>
          <a:bodyPr wrap="square" rtlCol="0">
            <a:spAutoFit/>
          </a:bodyPr>
          <a:lstStyle/>
          <a:p>
            <a:r>
              <a:rPr lang="en-US" sz="6000" b="1" dirty="0">
                <a:latin typeface="Agency FB" panose="020B0503020202020204" pitchFamily="34" charset="0"/>
              </a:rPr>
              <a:t>*</a:t>
            </a:r>
          </a:p>
        </p:txBody>
      </p:sp>
      <p:sp>
        <p:nvSpPr>
          <p:cNvPr id="31" name="TextBox 30">
            <a:extLst>
              <a:ext uri="{FF2B5EF4-FFF2-40B4-BE49-F238E27FC236}">
                <a16:creationId xmlns:a16="http://schemas.microsoft.com/office/drawing/2014/main" id="{AFFD8E7D-BDE5-4B28-8E50-D20B34CB0C50}"/>
              </a:ext>
            </a:extLst>
          </p:cNvPr>
          <p:cNvSpPr txBox="1"/>
          <p:nvPr/>
        </p:nvSpPr>
        <p:spPr>
          <a:xfrm>
            <a:off x="5221850" y="2438275"/>
            <a:ext cx="558938" cy="1015663"/>
          </a:xfrm>
          <a:prstGeom prst="rect">
            <a:avLst/>
          </a:prstGeom>
          <a:noFill/>
        </p:spPr>
        <p:txBody>
          <a:bodyPr wrap="square" rtlCol="0">
            <a:spAutoFit/>
          </a:bodyPr>
          <a:lstStyle/>
          <a:p>
            <a:r>
              <a:rPr lang="en-US" sz="6000" b="1" dirty="0">
                <a:latin typeface="Agency FB" panose="020B0503020202020204" pitchFamily="34" charset="0"/>
              </a:rPr>
              <a:t>*</a:t>
            </a:r>
          </a:p>
        </p:txBody>
      </p:sp>
    </p:spTree>
    <p:extLst>
      <p:ext uri="{BB962C8B-B14F-4D97-AF65-F5344CB8AC3E}">
        <p14:creationId xmlns:p14="http://schemas.microsoft.com/office/powerpoint/2010/main" val="120649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9" grpId="0"/>
      <p:bldP spid="20" grpId="0"/>
      <p:bldP spid="22" grpId="0"/>
      <p:bldP spid="23" grpId="0"/>
      <p:bldP spid="24" grpId="0"/>
      <p:bldP spid="25" grpId="0"/>
      <p:bldP spid="26" grpId="0"/>
      <p:bldP spid="27" grpId="0"/>
      <p:bldP spid="28" grpId="0"/>
      <p:bldP spid="29" grpId="0"/>
      <p:bldP spid="30" grpId="0"/>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BE091-ECE3-4037-9C13-C39EB506D6AC}"/>
              </a:ext>
            </a:extLst>
          </p:cNvPr>
          <p:cNvSpPr txBox="1"/>
          <p:nvPr/>
        </p:nvSpPr>
        <p:spPr>
          <a:xfrm>
            <a:off x="142594" y="89286"/>
            <a:ext cx="5746141" cy="584775"/>
          </a:xfrm>
          <a:prstGeom prst="rect">
            <a:avLst/>
          </a:prstGeom>
          <a:noFill/>
        </p:spPr>
        <p:txBody>
          <a:bodyPr wrap="square" rtlCol="0">
            <a:spAutoFit/>
          </a:bodyPr>
          <a:lstStyle/>
          <a:p>
            <a:r>
              <a:rPr lang="en-US" sz="3200" dirty="0">
                <a:latin typeface="Agency FB" panose="020B0503020202020204" pitchFamily="34" charset="0"/>
              </a:rPr>
              <a:t>Clinical Connection – Herniated Disc </a:t>
            </a:r>
          </a:p>
        </p:txBody>
      </p:sp>
      <p:sp>
        <p:nvSpPr>
          <p:cNvPr id="5" name="TextBox 4">
            <a:extLst>
              <a:ext uri="{FF2B5EF4-FFF2-40B4-BE49-F238E27FC236}">
                <a16:creationId xmlns:a16="http://schemas.microsoft.com/office/drawing/2014/main" id="{5F0BB603-1427-4914-9D8F-7FE7961A80EC}"/>
              </a:ext>
            </a:extLst>
          </p:cNvPr>
          <p:cNvSpPr txBox="1"/>
          <p:nvPr/>
        </p:nvSpPr>
        <p:spPr>
          <a:xfrm>
            <a:off x="842536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40</a:t>
            </a:r>
          </a:p>
        </p:txBody>
      </p:sp>
      <p:sp>
        <p:nvSpPr>
          <p:cNvPr id="6" name="Oval 5">
            <a:extLst>
              <a:ext uri="{FF2B5EF4-FFF2-40B4-BE49-F238E27FC236}">
                <a16:creationId xmlns:a16="http://schemas.microsoft.com/office/drawing/2014/main" id="{041885C8-409C-4BC5-878F-68C4B6F323E0}"/>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4260B83-9951-4FF1-AC7A-8CC03C94DB0D}"/>
              </a:ext>
            </a:extLst>
          </p:cNvPr>
          <p:cNvSpPr txBox="1"/>
          <p:nvPr/>
        </p:nvSpPr>
        <p:spPr>
          <a:xfrm>
            <a:off x="142595" y="650629"/>
            <a:ext cx="8372755" cy="163121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herniated disc: </a:t>
            </a:r>
            <a:r>
              <a:rPr lang="en-US" sz="2000" dirty="0">
                <a:latin typeface="Agency FB" panose="020B0503020202020204" pitchFamily="34" charset="0"/>
              </a:rPr>
              <a:t>results from rupture of an intervertebral disc </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a:t>
            </a:r>
            <a:r>
              <a:rPr lang="en-US" sz="2000" dirty="0">
                <a:latin typeface="Agency FB" panose="020B0503020202020204" pitchFamily="34" charset="0"/>
              </a:rPr>
              <a:t>the soft inner portion of the disc (nucleus pulposus) protrudes outside through the hard outer ring (annulus fibrosus)</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causes pain when a nerve is compressed</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 can be precipitated by strain, injury, and aging </a:t>
            </a:r>
            <a:endParaRPr lang="en-US" sz="2000" dirty="0">
              <a:latin typeface="Agency FB" panose="020B0503020202020204" pitchFamily="34" charset="0"/>
            </a:endParaRPr>
          </a:p>
        </p:txBody>
      </p:sp>
      <p:pic>
        <p:nvPicPr>
          <p:cNvPr id="9" name="Content Placeholder 7" descr="A diagram illustrates a herniated disc as follows. The spinous process of the vertebra is at the posterior end of the vertebra. At the anterior end of the vertebra nucleus pulposus leaks into the annulus fibrosus from a herniated disc proximal to the spinal nerve and the spinal cord.">
            <a:extLst>
              <a:ext uri="{FF2B5EF4-FFF2-40B4-BE49-F238E27FC236}">
                <a16:creationId xmlns:a16="http://schemas.microsoft.com/office/drawing/2014/main" id="{549E2A93-EB82-4E64-B06A-F5F4F63E9B12}"/>
              </a:ext>
            </a:extLst>
          </p:cNvPr>
          <p:cNvPicPr>
            <a:picLocks noChangeAspect="1"/>
          </p:cNvPicPr>
          <p:nvPr/>
        </p:nvPicPr>
        <p:blipFill>
          <a:blip r:embed="rId2"/>
          <a:stretch>
            <a:fillRect/>
          </a:stretch>
        </p:blipFill>
        <p:spPr>
          <a:xfrm>
            <a:off x="1292272" y="2452282"/>
            <a:ext cx="6338673" cy="4215218"/>
          </a:xfrm>
          <a:prstGeom prst="rect">
            <a:avLst/>
          </a:prstGeom>
        </p:spPr>
      </p:pic>
    </p:spTree>
    <p:extLst>
      <p:ext uri="{BB962C8B-B14F-4D97-AF65-F5344CB8AC3E}">
        <p14:creationId xmlns:p14="http://schemas.microsoft.com/office/powerpoint/2010/main" val="92101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1E6BC-9C89-4280-9353-DC7E71005373}"/>
              </a:ext>
            </a:extLst>
          </p:cNvPr>
          <p:cNvSpPr txBox="1"/>
          <p:nvPr/>
        </p:nvSpPr>
        <p:spPr>
          <a:xfrm>
            <a:off x="142594" y="89286"/>
            <a:ext cx="5746141" cy="584775"/>
          </a:xfrm>
          <a:prstGeom prst="rect">
            <a:avLst/>
          </a:prstGeom>
          <a:noFill/>
        </p:spPr>
        <p:txBody>
          <a:bodyPr wrap="square" rtlCol="0">
            <a:spAutoFit/>
          </a:bodyPr>
          <a:lstStyle/>
          <a:p>
            <a:r>
              <a:rPr lang="en-US" sz="3200" dirty="0">
                <a:latin typeface="Agency FB" panose="020B0503020202020204" pitchFamily="34" charset="0"/>
              </a:rPr>
              <a:t>Clinical Connection – Spina bifida </a:t>
            </a:r>
          </a:p>
        </p:txBody>
      </p:sp>
      <p:sp>
        <p:nvSpPr>
          <p:cNvPr id="5" name="TextBox 4">
            <a:extLst>
              <a:ext uri="{FF2B5EF4-FFF2-40B4-BE49-F238E27FC236}">
                <a16:creationId xmlns:a16="http://schemas.microsoft.com/office/drawing/2014/main" id="{1D2C2E0E-A577-4803-AF63-5D35B7E62AB3}"/>
              </a:ext>
            </a:extLst>
          </p:cNvPr>
          <p:cNvSpPr txBox="1"/>
          <p:nvPr/>
        </p:nvSpPr>
        <p:spPr>
          <a:xfrm>
            <a:off x="8379974"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41</a:t>
            </a:r>
          </a:p>
        </p:txBody>
      </p:sp>
      <p:sp>
        <p:nvSpPr>
          <p:cNvPr id="6" name="Oval 5">
            <a:extLst>
              <a:ext uri="{FF2B5EF4-FFF2-40B4-BE49-F238E27FC236}">
                <a16:creationId xmlns:a16="http://schemas.microsoft.com/office/drawing/2014/main" id="{53E49698-62A5-4D74-8086-A97CF1B70DDE}"/>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8F63D27-3A8B-4D93-BB6E-22212ED3195D}"/>
              </a:ext>
            </a:extLst>
          </p:cNvPr>
          <p:cNvSpPr txBox="1"/>
          <p:nvPr/>
        </p:nvSpPr>
        <p:spPr>
          <a:xfrm>
            <a:off x="142595" y="650629"/>
            <a:ext cx="8372755"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Agency FB" panose="020B0503020202020204" pitchFamily="34" charset="0"/>
              </a:rPr>
              <a:t>spina bifida: </a:t>
            </a:r>
            <a:r>
              <a:rPr lang="en-US" sz="2000" dirty="0">
                <a:latin typeface="Agency FB" panose="020B0503020202020204" pitchFamily="34" charset="0"/>
              </a:rPr>
              <a:t>is a congenital neural tube defect (NTD) in which the spinal column does not form properly and neural tissue protrudes from an opening in the back </a:t>
            </a:r>
          </a:p>
        </p:txBody>
      </p:sp>
      <p:sp>
        <p:nvSpPr>
          <p:cNvPr id="9" name="Content Placeholder 2">
            <a:extLst>
              <a:ext uri="{FF2B5EF4-FFF2-40B4-BE49-F238E27FC236}">
                <a16:creationId xmlns:a16="http://schemas.microsoft.com/office/drawing/2014/main" id="{7FBB42AA-56D8-4F1F-8286-A909C2EE8D68}"/>
              </a:ext>
            </a:extLst>
          </p:cNvPr>
          <p:cNvSpPr txBox="1">
            <a:spLocks/>
          </p:cNvSpPr>
          <p:nvPr/>
        </p:nvSpPr>
        <p:spPr>
          <a:xfrm>
            <a:off x="628650" y="1364895"/>
            <a:ext cx="7207910" cy="4451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gency FB" panose="020B0503020202020204" pitchFamily="34" charset="0"/>
                <a:sym typeface="Wingdings" panose="05000000000000000000" pitchFamily="2" charset="2"/>
              </a:rPr>
              <a:t> t</a:t>
            </a:r>
            <a:r>
              <a:rPr lang="en-US" sz="2000" dirty="0">
                <a:latin typeface="Agency FB" panose="020B0503020202020204" pitchFamily="34" charset="0"/>
              </a:rPr>
              <a:t>he degrees of this deformity vary from minor (spina bifida occulta) to severe (spina bifida with meningomyelocele)</a:t>
            </a:r>
          </a:p>
        </p:txBody>
      </p:sp>
      <p:pic>
        <p:nvPicPr>
          <p:cNvPr id="2050" name="Picture 2" descr="PPT - Spina Bifida PowerPoint Presentation, free download - ID:2656280">
            <a:extLst>
              <a:ext uri="{FF2B5EF4-FFF2-40B4-BE49-F238E27FC236}">
                <a16:creationId xmlns:a16="http://schemas.microsoft.com/office/drawing/2014/main" id="{C3AFB234-421B-40CE-AF0E-065B33F6F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55" y="3116274"/>
            <a:ext cx="5445359" cy="1842211"/>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7" descr="A cyst at the lower spine of an infant with spina bifida.">
            <a:extLst>
              <a:ext uri="{FF2B5EF4-FFF2-40B4-BE49-F238E27FC236}">
                <a16:creationId xmlns:a16="http://schemas.microsoft.com/office/drawing/2014/main" id="{15B489F3-FB2D-4938-A6EE-76EF0BB670C7}"/>
              </a:ext>
            </a:extLst>
          </p:cNvPr>
          <p:cNvPicPr>
            <a:picLocks noChangeAspect="1"/>
          </p:cNvPicPr>
          <p:nvPr/>
        </p:nvPicPr>
        <p:blipFill>
          <a:blip r:embed="rId3"/>
          <a:stretch>
            <a:fillRect/>
          </a:stretch>
        </p:blipFill>
        <p:spPr>
          <a:xfrm>
            <a:off x="5771863" y="2611527"/>
            <a:ext cx="2653506" cy="3204718"/>
          </a:xfrm>
          <a:prstGeom prst="rect">
            <a:avLst/>
          </a:prstGeom>
        </p:spPr>
      </p:pic>
    </p:spTree>
    <p:extLst>
      <p:ext uri="{BB962C8B-B14F-4D97-AF65-F5344CB8AC3E}">
        <p14:creationId xmlns:p14="http://schemas.microsoft.com/office/powerpoint/2010/main" val="1380246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0F593D-FC32-4A38-AC8C-6BC96C3194E7}"/>
              </a:ext>
            </a:extLst>
          </p:cNvPr>
          <p:cNvSpPr txBox="1"/>
          <p:nvPr/>
        </p:nvSpPr>
        <p:spPr>
          <a:xfrm>
            <a:off x="2883669" y="364152"/>
            <a:ext cx="3285400" cy="584775"/>
          </a:xfrm>
          <a:prstGeom prst="rect">
            <a:avLst/>
          </a:prstGeom>
          <a:noFill/>
        </p:spPr>
        <p:txBody>
          <a:bodyPr wrap="square" rtlCol="0">
            <a:spAutoFit/>
          </a:bodyPr>
          <a:lstStyle/>
          <a:p>
            <a:r>
              <a:rPr lang="en-US" sz="3200" b="1" dirty="0">
                <a:latin typeface="Agency FB" panose="020B0503020202020204" pitchFamily="34" charset="0"/>
              </a:rPr>
              <a:t>Watch These Videos:</a:t>
            </a:r>
          </a:p>
        </p:txBody>
      </p:sp>
      <p:sp>
        <p:nvSpPr>
          <p:cNvPr id="5" name="TextBox 4">
            <a:extLst>
              <a:ext uri="{FF2B5EF4-FFF2-40B4-BE49-F238E27FC236}">
                <a16:creationId xmlns:a16="http://schemas.microsoft.com/office/drawing/2014/main" id="{43663D40-3285-4D07-AD64-49CF5E7DDEB9}"/>
              </a:ext>
            </a:extLst>
          </p:cNvPr>
          <p:cNvSpPr txBox="1"/>
          <p:nvPr/>
        </p:nvSpPr>
        <p:spPr>
          <a:xfrm>
            <a:off x="304800" y="1302406"/>
            <a:ext cx="5458638" cy="400110"/>
          </a:xfrm>
          <a:prstGeom prst="rect">
            <a:avLst/>
          </a:prstGeom>
          <a:noFill/>
        </p:spPr>
        <p:txBody>
          <a:bodyPr wrap="square" rtlCol="0">
            <a:spAutoFit/>
          </a:bodyPr>
          <a:lstStyle/>
          <a:p>
            <a:r>
              <a:rPr lang="en-US" sz="2000" b="1" dirty="0">
                <a:latin typeface="Agency FB" panose="020B0503020202020204" pitchFamily="34" charset="0"/>
              </a:rPr>
              <a:t>Videos from the textbook: </a:t>
            </a:r>
          </a:p>
        </p:txBody>
      </p:sp>
      <p:sp>
        <p:nvSpPr>
          <p:cNvPr id="8" name="Content Placeholder 2">
            <a:extLst>
              <a:ext uri="{FF2B5EF4-FFF2-40B4-BE49-F238E27FC236}">
                <a16:creationId xmlns:a16="http://schemas.microsoft.com/office/drawing/2014/main" id="{442D0B05-4C2D-44BD-9355-A6BD84E33765}"/>
              </a:ext>
            </a:extLst>
          </p:cNvPr>
          <p:cNvSpPr txBox="1">
            <a:spLocks/>
          </p:cNvSpPr>
          <p:nvPr/>
        </p:nvSpPr>
        <p:spPr>
          <a:xfrm>
            <a:off x="304800" y="1713095"/>
            <a:ext cx="8534400" cy="685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hlinkClick r:id="rId2"/>
              </a:rPr>
              <a:t>Divisions of the Skeletal System</a:t>
            </a:r>
            <a:endParaRPr lang="en-US" altLang="en-US" sz="1800" dirty="0"/>
          </a:p>
        </p:txBody>
      </p:sp>
      <p:sp>
        <p:nvSpPr>
          <p:cNvPr id="9" name="Content Placeholder 2">
            <a:extLst>
              <a:ext uri="{FF2B5EF4-FFF2-40B4-BE49-F238E27FC236}">
                <a16:creationId xmlns:a16="http://schemas.microsoft.com/office/drawing/2014/main" id="{A54F1ACB-E601-459A-A28A-508C8EB54083}"/>
              </a:ext>
            </a:extLst>
          </p:cNvPr>
          <p:cNvSpPr txBox="1">
            <a:spLocks/>
          </p:cNvSpPr>
          <p:nvPr/>
        </p:nvSpPr>
        <p:spPr>
          <a:xfrm>
            <a:off x="304800" y="2078364"/>
            <a:ext cx="8534400" cy="685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hlinkClick r:id="rId3"/>
              </a:rPr>
              <a:t>The Vertebral Column</a:t>
            </a:r>
            <a:endParaRPr lang="en-US" sz="1800" dirty="0"/>
          </a:p>
        </p:txBody>
      </p:sp>
      <p:sp>
        <p:nvSpPr>
          <p:cNvPr id="10" name="Content Placeholder 2">
            <a:extLst>
              <a:ext uri="{FF2B5EF4-FFF2-40B4-BE49-F238E27FC236}">
                <a16:creationId xmlns:a16="http://schemas.microsoft.com/office/drawing/2014/main" id="{21D39072-131A-4DAC-9D2B-0A157C0B45C7}"/>
              </a:ext>
            </a:extLst>
          </p:cNvPr>
          <p:cNvSpPr txBox="1">
            <a:spLocks/>
          </p:cNvSpPr>
          <p:nvPr/>
        </p:nvSpPr>
        <p:spPr>
          <a:xfrm>
            <a:off x="304800" y="2387161"/>
            <a:ext cx="8534400" cy="685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hlinkClick r:id="rId4"/>
              </a:rPr>
              <a:t>The</a:t>
            </a:r>
            <a:r>
              <a:rPr lang="en-US" dirty="0">
                <a:hlinkClick r:id="rId4"/>
              </a:rPr>
              <a:t> </a:t>
            </a:r>
            <a:r>
              <a:rPr lang="en-US" sz="1800" dirty="0">
                <a:hlinkClick r:id="rId4"/>
              </a:rPr>
              <a:t>Thorax</a:t>
            </a:r>
            <a:endParaRPr lang="en-US" dirty="0"/>
          </a:p>
        </p:txBody>
      </p:sp>
    </p:spTree>
    <p:extLst>
      <p:ext uri="{BB962C8B-B14F-4D97-AF65-F5344CB8AC3E}">
        <p14:creationId xmlns:p14="http://schemas.microsoft.com/office/powerpoint/2010/main" val="2791742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340946-5BAE-4250-8A55-7689AEBEAAA8}"/>
              </a:ext>
            </a:extLst>
          </p:cNvPr>
          <p:cNvSpPr txBox="1"/>
          <p:nvPr/>
        </p:nvSpPr>
        <p:spPr>
          <a:xfrm>
            <a:off x="837033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5</a:t>
            </a:r>
          </a:p>
        </p:txBody>
      </p:sp>
      <p:sp>
        <p:nvSpPr>
          <p:cNvPr id="5" name="Oval 4">
            <a:extLst>
              <a:ext uri="{FF2B5EF4-FFF2-40B4-BE49-F238E27FC236}">
                <a16:creationId xmlns:a16="http://schemas.microsoft.com/office/drawing/2014/main" id="{C60290DB-0EFE-4C2C-9B16-903901D135C6}"/>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A29791-30B4-4E31-8CC6-ADC2EA491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748" y="845252"/>
            <a:ext cx="6736906" cy="4504103"/>
          </a:xfrm>
          <a:prstGeom prst="rect">
            <a:avLst/>
          </a:prstGeom>
        </p:spPr>
      </p:pic>
      <p:sp>
        <p:nvSpPr>
          <p:cNvPr id="6" name="Arrow: Right 5">
            <a:extLst>
              <a:ext uri="{FF2B5EF4-FFF2-40B4-BE49-F238E27FC236}">
                <a16:creationId xmlns:a16="http://schemas.microsoft.com/office/drawing/2014/main" id="{42A98C5B-6E88-402E-BDD4-BCC15C6B5496}"/>
              </a:ext>
            </a:extLst>
          </p:cNvPr>
          <p:cNvSpPr/>
          <p:nvPr/>
        </p:nvSpPr>
        <p:spPr>
          <a:xfrm rot="10800000">
            <a:off x="7326361" y="809893"/>
            <a:ext cx="331554" cy="200417"/>
          </a:xfrm>
          <a:prstGeom prst="rightArrow">
            <a:avLst/>
          </a:prstGeom>
          <a:solidFill>
            <a:srgbClr val="5F9B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00B5A41-B392-4F98-AECD-628144CFDB27}"/>
              </a:ext>
            </a:extLst>
          </p:cNvPr>
          <p:cNvSpPr/>
          <p:nvPr/>
        </p:nvSpPr>
        <p:spPr>
          <a:xfrm>
            <a:off x="925383" y="2251375"/>
            <a:ext cx="331554" cy="200417"/>
          </a:xfrm>
          <a:prstGeom prst="rightArrow">
            <a:avLst/>
          </a:prstGeom>
          <a:solidFill>
            <a:srgbClr val="E5838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1315D641-F5EA-4530-AA55-FB71DC4F46E6}"/>
              </a:ext>
            </a:extLst>
          </p:cNvPr>
          <p:cNvSpPr/>
          <p:nvPr/>
        </p:nvSpPr>
        <p:spPr>
          <a:xfrm>
            <a:off x="925383" y="2850195"/>
            <a:ext cx="331554" cy="200417"/>
          </a:xfrm>
          <a:prstGeom prst="rightArrow">
            <a:avLst/>
          </a:prstGeom>
          <a:solidFill>
            <a:srgbClr val="9B70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1B9E315-82C5-4C56-8751-5A0A197A35CA}"/>
              </a:ext>
            </a:extLst>
          </p:cNvPr>
          <p:cNvSpPr/>
          <p:nvPr/>
        </p:nvSpPr>
        <p:spPr>
          <a:xfrm>
            <a:off x="925383" y="3757706"/>
            <a:ext cx="331554" cy="200417"/>
          </a:xfrm>
          <a:prstGeom prst="rightArrow">
            <a:avLst/>
          </a:prstGeom>
          <a:solidFill>
            <a:srgbClr val="EEA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955A"/>
              </a:solidFill>
            </a:endParaRPr>
          </a:p>
        </p:txBody>
      </p:sp>
      <p:sp>
        <p:nvSpPr>
          <p:cNvPr id="13" name="Arrow: Right 12">
            <a:extLst>
              <a:ext uri="{FF2B5EF4-FFF2-40B4-BE49-F238E27FC236}">
                <a16:creationId xmlns:a16="http://schemas.microsoft.com/office/drawing/2014/main" id="{E9E02152-6DE9-496A-A25E-D3D0DB0AD0B5}"/>
              </a:ext>
            </a:extLst>
          </p:cNvPr>
          <p:cNvSpPr/>
          <p:nvPr/>
        </p:nvSpPr>
        <p:spPr>
          <a:xfrm rot="10800000">
            <a:off x="7657915" y="1971676"/>
            <a:ext cx="331554" cy="200417"/>
          </a:xfrm>
          <a:prstGeom prst="rightArrow">
            <a:avLst/>
          </a:prstGeom>
          <a:solidFill>
            <a:srgbClr val="DC895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F955A"/>
              </a:solidFill>
            </a:endParaRPr>
          </a:p>
        </p:txBody>
      </p:sp>
      <p:sp>
        <p:nvSpPr>
          <p:cNvPr id="14" name="Arrow: Right 13">
            <a:extLst>
              <a:ext uri="{FF2B5EF4-FFF2-40B4-BE49-F238E27FC236}">
                <a16:creationId xmlns:a16="http://schemas.microsoft.com/office/drawing/2014/main" id="{F675F7A9-29E4-4284-8262-6016C6913174}"/>
              </a:ext>
            </a:extLst>
          </p:cNvPr>
          <p:cNvSpPr/>
          <p:nvPr/>
        </p:nvSpPr>
        <p:spPr>
          <a:xfrm rot="10800000">
            <a:off x="7702661" y="3239074"/>
            <a:ext cx="331554" cy="200417"/>
          </a:xfrm>
          <a:prstGeom prst="rightArrow">
            <a:avLst/>
          </a:prstGeom>
          <a:solidFill>
            <a:srgbClr val="8DC5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32136E4-4F52-4BCB-9F5B-2B8B1C748219}"/>
              </a:ext>
            </a:extLst>
          </p:cNvPr>
          <p:cNvSpPr txBox="1"/>
          <p:nvPr/>
        </p:nvSpPr>
        <p:spPr>
          <a:xfrm>
            <a:off x="1862816" y="5527969"/>
            <a:ext cx="807396" cy="584775"/>
          </a:xfrm>
          <a:prstGeom prst="rect">
            <a:avLst/>
          </a:prstGeom>
          <a:noFill/>
        </p:spPr>
        <p:txBody>
          <a:bodyPr wrap="square" rtlCol="0">
            <a:spAutoFit/>
          </a:bodyPr>
          <a:lstStyle/>
          <a:p>
            <a:r>
              <a:rPr lang="en-US" sz="3200" b="1" dirty="0">
                <a:solidFill>
                  <a:srgbClr val="E3A253"/>
                </a:solidFill>
                <a:latin typeface="Agency FB" panose="020B0503020202020204" pitchFamily="34" charset="0"/>
              </a:rPr>
              <a:t>Old</a:t>
            </a:r>
            <a:endParaRPr lang="en-US" sz="3200" b="1" dirty="0">
              <a:solidFill>
                <a:srgbClr val="669C44"/>
              </a:solidFill>
              <a:latin typeface="Agency FB" panose="020B0503020202020204" pitchFamily="34" charset="0"/>
            </a:endParaRPr>
          </a:p>
        </p:txBody>
      </p:sp>
      <p:sp>
        <p:nvSpPr>
          <p:cNvPr id="17" name="TextBox 16">
            <a:extLst>
              <a:ext uri="{FF2B5EF4-FFF2-40B4-BE49-F238E27FC236}">
                <a16:creationId xmlns:a16="http://schemas.microsoft.com/office/drawing/2014/main" id="{BF7F1413-F953-41CF-8119-6882E16FC60E}"/>
              </a:ext>
            </a:extLst>
          </p:cNvPr>
          <p:cNvSpPr txBox="1"/>
          <p:nvPr/>
        </p:nvSpPr>
        <p:spPr>
          <a:xfrm>
            <a:off x="5569053" y="5530442"/>
            <a:ext cx="1363525" cy="584775"/>
          </a:xfrm>
          <a:prstGeom prst="rect">
            <a:avLst/>
          </a:prstGeom>
          <a:noFill/>
        </p:spPr>
        <p:txBody>
          <a:bodyPr wrap="square" rtlCol="0">
            <a:spAutoFit/>
          </a:bodyPr>
          <a:lstStyle/>
          <a:p>
            <a:r>
              <a:rPr lang="en-US" sz="3200" b="1" dirty="0">
                <a:solidFill>
                  <a:srgbClr val="669C44"/>
                </a:solidFill>
                <a:latin typeface="Agency FB" panose="020B0503020202020204" pitchFamily="34" charset="0"/>
              </a:rPr>
              <a:t>Spiders </a:t>
            </a:r>
          </a:p>
        </p:txBody>
      </p:sp>
      <p:sp>
        <p:nvSpPr>
          <p:cNvPr id="18" name="TextBox 17">
            <a:extLst>
              <a:ext uri="{FF2B5EF4-FFF2-40B4-BE49-F238E27FC236}">
                <a16:creationId xmlns:a16="http://schemas.microsoft.com/office/drawing/2014/main" id="{3481B489-B5B0-42D8-AFAF-DCD900F8CC55}"/>
              </a:ext>
            </a:extLst>
          </p:cNvPr>
          <p:cNvSpPr txBox="1"/>
          <p:nvPr/>
        </p:nvSpPr>
        <p:spPr>
          <a:xfrm>
            <a:off x="5043151" y="5525494"/>
            <a:ext cx="672488" cy="584775"/>
          </a:xfrm>
          <a:prstGeom prst="rect">
            <a:avLst/>
          </a:prstGeom>
          <a:noFill/>
        </p:spPr>
        <p:txBody>
          <a:bodyPr wrap="square" rtlCol="0">
            <a:spAutoFit/>
          </a:bodyPr>
          <a:lstStyle/>
          <a:p>
            <a:r>
              <a:rPr lang="en-US" sz="3200" b="1" dirty="0">
                <a:solidFill>
                  <a:srgbClr val="DC8954"/>
                </a:solidFill>
                <a:latin typeface="Agency FB" panose="020B0503020202020204" pitchFamily="34" charset="0"/>
              </a:rPr>
              <a:t>Eat</a:t>
            </a:r>
            <a:endParaRPr lang="en-US" sz="3200" b="1" dirty="0">
              <a:solidFill>
                <a:srgbClr val="669C44"/>
              </a:solidFill>
              <a:latin typeface="Agency FB" panose="020B0503020202020204" pitchFamily="34" charset="0"/>
            </a:endParaRPr>
          </a:p>
        </p:txBody>
      </p:sp>
      <p:sp>
        <p:nvSpPr>
          <p:cNvPr id="19" name="TextBox 18">
            <a:extLst>
              <a:ext uri="{FF2B5EF4-FFF2-40B4-BE49-F238E27FC236}">
                <a16:creationId xmlns:a16="http://schemas.microsoft.com/office/drawing/2014/main" id="{92597696-10C3-43A2-ADC1-E7DE0AEEB800}"/>
              </a:ext>
            </a:extLst>
          </p:cNvPr>
          <p:cNvSpPr txBox="1"/>
          <p:nvPr/>
        </p:nvSpPr>
        <p:spPr>
          <a:xfrm>
            <a:off x="2433504" y="5527968"/>
            <a:ext cx="1289849" cy="584775"/>
          </a:xfrm>
          <a:prstGeom prst="rect">
            <a:avLst/>
          </a:prstGeom>
          <a:noFill/>
        </p:spPr>
        <p:txBody>
          <a:bodyPr wrap="square" rtlCol="0">
            <a:spAutoFit/>
          </a:bodyPr>
          <a:lstStyle/>
          <a:p>
            <a:r>
              <a:rPr lang="en-US" sz="3200" b="1" dirty="0">
                <a:solidFill>
                  <a:srgbClr val="E58382"/>
                </a:solidFill>
                <a:latin typeface="Agency FB" panose="020B0503020202020204" pitchFamily="34" charset="0"/>
              </a:rPr>
              <a:t>People</a:t>
            </a:r>
            <a:endParaRPr lang="en-US" sz="3200" b="1" dirty="0">
              <a:solidFill>
                <a:srgbClr val="669C44"/>
              </a:solidFill>
              <a:latin typeface="Agency FB" panose="020B0503020202020204" pitchFamily="34" charset="0"/>
            </a:endParaRPr>
          </a:p>
        </p:txBody>
      </p:sp>
      <p:sp>
        <p:nvSpPr>
          <p:cNvPr id="20" name="TextBox 19">
            <a:extLst>
              <a:ext uri="{FF2B5EF4-FFF2-40B4-BE49-F238E27FC236}">
                <a16:creationId xmlns:a16="http://schemas.microsoft.com/office/drawing/2014/main" id="{64586DF2-5E1B-4867-BE0A-66F1EB2D91EF}"/>
              </a:ext>
            </a:extLst>
          </p:cNvPr>
          <p:cNvSpPr txBox="1"/>
          <p:nvPr/>
        </p:nvSpPr>
        <p:spPr>
          <a:xfrm>
            <a:off x="4191316" y="5527968"/>
            <a:ext cx="1010995" cy="584775"/>
          </a:xfrm>
          <a:prstGeom prst="rect">
            <a:avLst/>
          </a:prstGeom>
          <a:noFill/>
        </p:spPr>
        <p:txBody>
          <a:bodyPr wrap="square" rtlCol="0">
            <a:spAutoFit/>
          </a:bodyPr>
          <a:lstStyle/>
          <a:p>
            <a:r>
              <a:rPr lang="en-US" sz="3200" b="1" dirty="0">
                <a:solidFill>
                  <a:srgbClr val="B992A9"/>
                </a:solidFill>
                <a:latin typeface="Agency FB" panose="020B0503020202020204" pitchFamily="34" charset="0"/>
              </a:rPr>
              <a:t>Texas</a:t>
            </a:r>
            <a:endParaRPr lang="en-US" sz="3200" b="1" dirty="0">
              <a:solidFill>
                <a:srgbClr val="669C44"/>
              </a:solidFill>
              <a:latin typeface="Agency FB" panose="020B0503020202020204" pitchFamily="34" charset="0"/>
            </a:endParaRPr>
          </a:p>
        </p:txBody>
      </p:sp>
      <p:sp>
        <p:nvSpPr>
          <p:cNvPr id="21" name="TextBox 20">
            <a:extLst>
              <a:ext uri="{FF2B5EF4-FFF2-40B4-BE49-F238E27FC236}">
                <a16:creationId xmlns:a16="http://schemas.microsoft.com/office/drawing/2014/main" id="{14542886-23F1-44A5-8402-324B83716595}"/>
              </a:ext>
            </a:extLst>
          </p:cNvPr>
          <p:cNvSpPr txBox="1"/>
          <p:nvPr/>
        </p:nvSpPr>
        <p:spPr>
          <a:xfrm>
            <a:off x="3406965" y="5530442"/>
            <a:ext cx="945236" cy="584775"/>
          </a:xfrm>
          <a:prstGeom prst="rect">
            <a:avLst/>
          </a:prstGeom>
          <a:noFill/>
        </p:spPr>
        <p:txBody>
          <a:bodyPr wrap="square" rtlCol="0">
            <a:spAutoFit/>
          </a:bodyPr>
          <a:lstStyle/>
          <a:p>
            <a:r>
              <a:rPr lang="en-US" sz="3200" b="1" dirty="0">
                <a:solidFill>
                  <a:srgbClr val="8AC5CD"/>
                </a:solidFill>
                <a:latin typeface="Agency FB" panose="020B0503020202020204" pitchFamily="34" charset="0"/>
              </a:rPr>
              <a:t>From</a:t>
            </a:r>
            <a:endParaRPr lang="en-US" sz="3200" b="1" dirty="0">
              <a:solidFill>
                <a:srgbClr val="669C44"/>
              </a:solidFill>
              <a:latin typeface="Agency FB" panose="020B0503020202020204" pitchFamily="34" charset="0"/>
            </a:endParaRPr>
          </a:p>
        </p:txBody>
      </p:sp>
      <p:sp>
        <p:nvSpPr>
          <p:cNvPr id="22" name="TextBox 21">
            <a:extLst>
              <a:ext uri="{FF2B5EF4-FFF2-40B4-BE49-F238E27FC236}">
                <a16:creationId xmlns:a16="http://schemas.microsoft.com/office/drawing/2014/main" id="{E69C0599-9675-4F50-B7BD-E0FB78F1398B}"/>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Midsagittal View</a:t>
            </a:r>
          </a:p>
        </p:txBody>
      </p:sp>
    </p:spTree>
    <p:extLst>
      <p:ext uri="{BB962C8B-B14F-4D97-AF65-F5344CB8AC3E}">
        <p14:creationId xmlns:p14="http://schemas.microsoft.com/office/powerpoint/2010/main" val="217036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P spid="13" grpId="0" animBg="1"/>
      <p:bldP spid="14" grpId="0" animBg="1"/>
      <p:bldP spid="16" grpId="0"/>
      <p:bldP spid="17" grpId="0"/>
      <p:bldP spid="18" grpId="0"/>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7FB1A4-F4C5-4F4B-8E7B-59FFA8C2E3F0}"/>
              </a:ext>
            </a:extLst>
          </p:cNvPr>
          <p:cNvSpPr txBox="1"/>
          <p:nvPr/>
        </p:nvSpPr>
        <p:spPr>
          <a:xfrm>
            <a:off x="837033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6</a:t>
            </a:r>
          </a:p>
        </p:txBody>
      </p:sp>
      <p:sp>
        <p:nvSpPr>
          <p:cNvPr id="6" name="Oval 5">
            <a:extLst>
              <a:ext uri="{FF2B5EF4-FFF2-40B4-BE49-F238E27FC236}">
                <a16:creationId xmlns:a16="http://schemas.microsoft.com/office/drawing/2014/main" id="{77BA9195-5B4D-4BE2-8562-10E2919E9C7B}"/>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1ACEDE1-BBAD-4BA7-A498-54F69A497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063" y="1059350"/>
            <a:ext cx="6570236" cy="5511942"/>
          </a:xfrm>
          <a:prstGeom prst="rect">
            <a:avLst/>
          </a:prstGeom>
          <a:ln>
            <a:noFill/>
          </a:ln>
        </p:spPr>
      </p:pic>
      <p:sp>
        <p:nvSpPr>
          <p:cNvPr id="10" name="Arrow: Right 9">
            <a:extLst>
              <a:ext uri="{FF2B5EF4-FFF2-40B4-BE49-F238E27FC236}">
                <a16:creationId xmlns:a16="http://schemas.microsoft.com/office/drawing/2014/main" id="{EE5D9FB4-2D84-4E4B-A2E4-F47F3A2DE57A}"/>
              </a:ext>
            </a:extLst>
          </p:cNvPr>
          <p:cNvSpPr/>
          <p:nvPr/>
        </p:nvSpPr>
        <p:spPr>
          <a:xfrm rot="10800000">
            <a:off x="7214192" y="1712528"/>
            <a:ext cx="331554" cy="20041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A1DF210-AD44-4787-8674-3FD2B41E4518}"/>
              </a:ext>
            </a:extLst>
          </p:cNvPr>
          <p:cNvSpPr/>
          <p:nvPr/>
        </p:nvSpPr>
        <p:spPr>
          <a:xfrm>
            <a:off x="707772" y="2535070"/>
            <a:ext cx="331554" cy="200417"/>
          </a:xfrm>
          <a:prstGeom prst="rightArrow">
            <a:avLst/>
          </a:prstGeom>
          <a:solidFill>
            <a:srgbClr val="E798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348E065-3FE2-4320-8314-A3EB75B8CD39}"/>
              </a:ext>
            </a:extLst>
          </p:cNvPr>
          <p:cNvSpPr/>
          <p:nvPr/>
        </p:nvSpPr>
        <p:spPr>
          <a:xfrm>
            <a:off x="704641" y="3795082"/>
            <a:ext cx="331554" cy="200417"/>
          </a:xfrm>
          <a:prstGeom prst="rightArrow">
            <a:avLst/>
          </a:prstGeom>
          <a:solidFill>
            <a:srgbClr val="987E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E6F34C6-FD0C-4818-87F2-8FD605C3FD19}"/>
              </a:ext>
            </a:extLst>
          </p:cNvPr>
          <p:cNvSpPr/>
          <p:nvPr/>
        </p:nvSpPr>
        <p:spPr>
          <a:xfrm rot="10800000">
            <a:off x="7279709" y="1279974"/>
            <a:ext cx="331554" cy="200417"/>
          </a:xfrm>
          <a:prstGeom prst="rightArrow">
            <a:avLst/>
          </a:prstGeom>
          <a:solidFill>
            <a:srgbClr val="EB94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B2844D0-FCAD-4674-8C52-4F2A7C2AC3DF}"/>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Posteroinferior View </a:t>
            </a:r>
          </a:p>
        </p:txBody>
      </p:sp>
    </p:spTree>
    <p:extLst>
      <p:ext uri="{BB962C8B-B14F-4D97-AF65-F5344CB8AC3E}">
        <p14:creationId xmlns:p14="http://schemas.microsoft.com/office/powerpoint/2010/main" val="238143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6"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8544DA-AC72-4A21-B5B5-373FE576E628}"/>
              </a:ext>
            </a:extLst>
          </p:cNvPr>
          <p:cNvSpPr txBox="1"/>
          <p:nvPr/>
        </p:nvSpPr>
        <p:spPr>
          <a:xfrm>
            <a:off x="8373892"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7</a:t>
            </a:r>
          </a:p>
        </p:txBody>
      </p:sp>
      <p:sp>
        <p:nvSpPr>
          <p:cNvPr id="5" name="Oval 4">
            <a:extLst>
              <a:ext uri="{FF2B5EF4-FFF2-40B4-BE49-F238E27FC236}">
                <a16:creationId xmlns:a16="http://schemas.microsoft.com/office/drawing/2014/main" id="{649A63EF-E47D-40B1-9810-47408D96AABA}"/>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C3620BE-0E2E-47E8-BEB2-8378A8835EA8}"/>
              </a:ext>
            </a:extLst>
          </p:cNvPr>
          <p:cNvSpPr txBox="1"/>
          <p:nvPr/>
        </p:nvSpPr>
        <p:spPr>
          <a:xfrm>
            <a:off x="122275" y="687250"/>
            <a:ext cx="8419213" cy="1015663"/>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69A250"/>
                </a:solidFill>
                <a:latin typeface="Agency FB" panose="020B0503020202020204" pitchFamily="34" charset="0"/>
              </a:rPr>
              <a:t>sphenoid bone:</a:t>
            </a:r>
            <a:r>
              <a:rPr lang="en-US" sz="2000" dirty="0">
                <a:solidFill>
                  <a:srgbClr val="69A250"/>
                </a:solidFill>
                <a:latin typeface="Agency FB" panose="020B0503020202020204" pitchFamily="34" charset="0"/>
              </a:rPr>
              <a:t> </a:t>
            </a:r>
            <a:r>
              <a:rPr lang="en-US" sz="2000" dirty="0">
                <a:latin typeface="Agency FB" panose="020B0503020202020204" pitchFamily="34" charset="0"/>
              </a:rPr>
              <a:t>lies at the middle part of the base of the skull</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“keystone” of the cranial floor b/c it articulates with all the other cranial bones</a:t>
            </a:r>
            <a:br>
              <a:rPr lang="en-US" sz="2000" dirty="0">
                <a:latin typeface="Agency FB" panose="020B0503020202020204" pitchFamily="34" charset="0"/>
              </a:rPr>
            </a:br>
            <a:r>
              <a:rPr lang="en-US" sz="2000" dirty="0">
                <a:latin typeface="Agency FB" panose="020B0503020202020204" pitchFamily="34" charset="0"/>
                <a:sym typeface="Wingdings" panose="05000000000000000000" pitchFamily="2" charset="2"/>
              </a:rPr>
              <a:t></a:t>
            </a:r>
            <a:r>
              <a:rPr lang="en-US" sz="2000" dirty="0">
                <a:latin typeface="Agency FB" panose="020B0503020202020204" pitchFamily="34" charset="0"/>
              </a:rPr>
              <a:t> houses some notable foramen = openings thru which vessels, nerves, ligaments pass </a:t>
            </a:r>
          </a:p>
        </p:txBody>
      </p:sp>
      <p:pic>
        <p:nvPicPr>
          <p:cNvPr id="3" name="Picture 2">
            <a:extLst>
              <a:ext uri="{FF2B5EF4-FFF2-40B4-BE49-F238E27FC236}">
                <a16:creationId xmlns:a16="http://schemas.microsoft.com/office/drawing/2014/main" id="{517700C1-8BC4-4B06-9356-DD8404AB3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1536" y="2757055"/>
            <a:ext cx="3533864" cy="2178374"/>
          </a:xfrm>
          <a:prstGeom prst="rect">
            <a:avLst/>
          </a:prstGeom>
        </p:spPr>
      </p:pic>
      <p:pic>
        <p:nvPicPr>
          <p:cNvPr id="10" name="Picture 9">
            <a:extLst>
              <a:ext uri="{FF2B5EF4-FFF2-40B4-BE49-F238E27FC236}">
                <a16:creationId xmlns:a16="http://schemas.microsoft.com/office/drawing/2014/main" id="{AB220D37-82BC-48FD-B569-599840268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75" y="2060067"/>
            <a:ext cx="5163449" cy="3791078"/>
          </a:xfrm>
          <a:prstGeom prst="rect">
            <a:avLst/>
          </a:prstGeom>
        </p:spPr>
      </p:pic>
      <p:sp>
        <p:nvSpPr>
          <p:cNvPr id="9" name="TextBox 8">
            <a:extLst>
              <a:ext uri="{FF2B5EF4-FFF2-40B4-BE49-F238E27FC236}">
                <a16:creationId xmlns:a16="http://schemas.microsoft.com/office/drawing/2014/main" id="{E27E14CE-339B-4B4D-B686-69DAE7553968}"/>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Closer Look at the Sphenoid </a:t>
            </a:r>
          </a:p>
        </p:txBody>
      </p:sp>
      <p:sp>
        <p:nvSpPr>
          <p:cNvPr id="11" name="TextBox 10">
            <a:extLst>
              <a:ext uri="{FF2B5EF4-FFF2-40B4-BE49-F238E27FC236}">
                <a16:creationId xmlns:a16="http://schemas.microsoft.com/office/drawing/2014/main" id="{CAF1DCA3-86CB-4B8F-8310-5DB6373DD3E0}"/>
              </a:ext>
            </a:extLst>
          </p:cNvPr>
          <p:cNvSpPr txBox="1"/>
          <p:nvPr/>
        </p:nvSpPr>
        <p:spPr>
          <a:xfrm>
            <a:off x="2832497" y="6072374"/>
            <a:ext cx="4579144" cy="923330"/>
          </a:xfrm>
          <a:prstGeom prst="rect">
            <a:avLst/>
          </a:prstGeom>
          <a:noFill/>
        </p:spPr>
        <p:txBody>
          <a:bodyPr wrap="square">
            <a:spAutoFit/>
          </a:bodyPr>
          <a:lstStyle/>
          <a:p>
            <a:r>
              <a:rPr lang="en-US" dirty="0">
                <a:hlinkClick r:id="rId4"/>
              </a:rPr>
              <a:t>https://www.anatomystandard.com/Cranium/Neurocranium/Sphenoid.html</a:t>
            </a:r>
            <a:endParaRPr lang="en-US" dirty="0"/>
          </a:p>
          <a:p>
            <a:endParaRPr lang="en-US" dirty="0"/>
          </a:p>
        </p:txBody>
      </p:sp>
      <p:sp>
        <p:nvSpPr>
          <p:cNvPr id="12" name="TextBox 11">
            <a:extLst>
              <a:ext uri="{FF2B5EF4-FFF2-40B4-BE49-F238E27FC236}">
                <a16:creationId xmlns:a16="http://schemas.microsoft.com/office/drawing/2014/main" id="{1C528A3E-3D8E-4EEC-93DD-DFD630312134}"/>
              </a:ext>
            </a:extLst>
          </p:cNvPr>
          <p:cNvSpPr txBox="1"/>
          <p:nvPr/>
        </p:nvSpPr>
        <p:spPr>
          <a:xfrm>
            <a:off x="818524" y="6137443"/>
            <a:ext cx="6508236" cy="400110"/>
          </a:xfrm>
          <a:prstGeom prst="rect">
            <a:avLst/>
          </a:prstGeom>
          <a:noFill/>
        </p:spPr>
        <p:txBody>
          <a:bodyPr wrap="square" rtlCol="0">
            <a:spAutoFit/>
          </a:bodyPr>
          <a:lstStyle/>
          <a:p>
            <a:r>
              <a:rPr lang="en-US" sz="2000" b="1" dirty="0">
                <a:latin typeface="Agency FB" panose="020B0503020202020204" pitchFamily="34" charset="0"/>
              </a:rPr>
              <a:t>check out this video:</a:t>
            </a:r>
          </a:p>
        </p:txBody>
      </p:sp>
    </p:spTree>
    <p:extLst>
      <p:ext uri="{BB962C8B-B14F-4D97-AF65-F5344CB8AC3E}">
        <p14:creationId xmlns:p14="http://schemas.microsoft.com/office/powerpoint/2010/main" val="88359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D63E21-EC79-4A55-8154-603391FD903A}"/>
              </a:ext>
            </a:extLst>
          </p:cNvPr>
          <p:cNvSpPr txBox="1"/>
          <p:nvPr/>
        </p:nvSpPr>
        <p:spPr>
          <a:xfrm>
            <a:off x="837033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8</a:t>
            </a:r>
          </a:p>
        </p:txBody>
      </p:sp>
      <p:sp>
        <p:nvSpPr>
          <p:cNvPr id="5" name="Oval 4">
            <a:extLst>
              <a:ext uri="{FF2B5EF4-FFF2-40B4-BE49-F238E27FC236}">
                <a16:creationId xmlns:a16="http://schemas.microsoft.com/office/drawing/2014/main" id="{955342A6-67D6-4E51-A713-9AC35F61D72B}"/>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B8B7046-FC40-457F-A14C-0FCC178B6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619" y="2408994"/>
            <a:ext cx="3065031" cy="3080204"/>
          </a:xfrm>
          <a:prstGeom prst="rect">
            <a:avLst/>
          </a:prstGeom>
        </p:spPr>
      </p:pic>
      <p:cxnSp>
        <p:nvCxnSpPr>
          <p:cNvPr id="14" name="Straight Arrow Connector 13">
            <a:extLst>
              <a:ext uri="{FF2B5EF4-FFF2-40B4-BE49-F238E27FC236}">
                <a16:creationId xmlns:a16="http://schemas.microsoft.com/office/drawing/2014/main" id="{D017CDA2-FF7E-4812-82CA-AAE6B76619A9}"/>
              </a:ext>
            </a:extLst>
          </p:cNvPr>
          <p:cNvCxnSpPr/>
          <p:nvPr/>
        </p:nvCxnSpPr>
        <p:spPr>
          <a:xfrm>
            <a:off x="3643605" y="2741835"/>
            <a:ext cx="1410237" cy="437882"/>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41BCF1-9E9F-4717-A2C4-ED2AF1A42AB6}"/>
              </a:ext>
            </a:extLst>
          </p:cNvPr>
          <p:cNvSpPr txBox="1"/>
          <p:nvPr/>
        </p:nvSpPr>
        <p:spPr>
          <a:xfrm>
            <a:off x="2122222" y="2428471"/>
            <a:ext cx="1586322" cy="461665"/>
          </a:xfrm>
          <a:prstGeom prst="rect">
            <a:avLst/>
          </a:prstGeom>
          <a:noFill/>
        </p:spPr>
        <p:txBody>
          <a:bodyPr wrap="square" rtlCol="0">
            <a:spAutoFit/>
          </a:bodyPr>
          <a:lstStyle/>
          <a:p>
            <a:r>
              <a:rPr lang="en-US" sz="2400" dirty="0">
                <a:latin typeface="Agency FB" panose="020B0503020202020204" pitchFamily="34" charset="0"/>
              </a:rPr>
              <a:t>optic foramen</a:t>
            </a:r>
          </a:p>
        </p:txBody>
      </p:sp>
      <p:cxnSp>
        <p:nvCxnSpPr>
          <p:cNvPr id="17" name="Straight Arrow Connector 16">
            <a:extLst>
              <a:ext uri="{FF2B5EF4-FFF2-40B4-BE49-F238E27FC236}">
                <a16:creationId xmlns:a16="http://schemas.microsoft.com/office/drawing/2014/main" id="{16A58977-6F20-4F3C-B3A7-64272CC7778C}"/>
              </a:ext>
            </a:extLst>
          </p:cNvPr>
          <p:cNvCxnSpPr>
            <a:cxnSpLocks/>
          </p:cNvCxnSpPr>
          <p:nvPr/>
        </p:nvCxnSpPr>
        <p:spPr>
          <a:xfrm flipH="1" flipV="1">
            <a:off x="4086548" y="4017581"/>
            <a:ext cx="532941" cy="1640033"/>
          </a:xfrm>
          <a:prstGeom prst="straightConnector1">
            <a:avLst/>
          </a:prstGeom>
          <a:ln w="158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F7279B7-9F97-4C97-ABBC-296DAE1DF809}"/>
              </a:ext>
            </a:extLst>
          </p:cNvPr>
          <p:cNvSpPr txBox="1"/>
          <p:nvPr/>
        </p:nvSpPr>
        <p:spPr>
          <a:xfrm>
            <a:off x="3600984" y="5668657"/>
            <a:ext cx="2671748" cy="461665"/>
          </a:xfrm>
          <a:prstGeom prst="rect">
            <a:avLst/>
          </a:prstGeom>
          <a:noFill/>
        </p:spPr>
        <p:txBody>
          <a:bodyPr wrap="square" rtlCol="0">
            <a:spAutoFit/>
          </a:bodyPr>
          <a:lstStyle/>
          <a:p>
            <a:r>
              <a:rPr lang="en-US" sz="2400" dirty="0">
                <a:latin typeface="Agency FB" panose="020B0503020202020204" pitchFamily="34" charset="0"/>
              </a:rPr>
              <a:t>superior orbital fissure</a:t>
            </a:r>
          </a:p>
        </p:txBody>
      </p:sp>
      <p:cxnSp>
        <p:nvCxnSpPr>
          <p:cNvPr id="20" name="Straight Arrow Connector 19">
            <a:extLst>
              <a:ext uri="{FF2B5EF4-FFF2-40B4-BE49-F238E27FC236}">
                <a16:creationId xmlns:a16="http://schemas.microsoft.com/office/drawing/2014/main" id="{184F705E-2F53-439A-8A48-1D7C35E12D1D}"/>
              </a:ext>
            </a:extLst>
          </p:cNvPr>
          <p:cNvCxnSpPr>
            <a:cxnSpLocks/>
          </p:cNvCxnSpPr>
          <p:nvPr/>
        </p:nvCxnSpPr>
        <p:spPr>
          <a:xfrm flipV="1">
            <a:off x="2708644" y="4360755"/>
            <a:ext cx="1250384" cy="1859256"/>
          </a:xfrm>
          <a:prstGeom prst="straightConnector1">
            <a:avLst/>
          </a:prstGeom>
          <a:ln w="158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5227331-8305-4A0F-8D34-FA7A3EACAA7F}"/>
              </a:ext>
            </a:extLst>
          </p:cNvPr>
          <p:cNvSpPr txBox="1"/>
          <p:nvPr/>
        </p:nvSpPr>
        <p:spPr>
          <a:xfrm>
            <a:off x="1786437" y="6205835"/>
            <a:ext cx="2671748" cy="461665"/>
          </a:xfrm>
          <a:prstGeom prst="rect">
            <a:avLst/>
          </a:prstGeom>
          <a:noFill/>
        </p:spPr>
        <p:txBody>
          <a:bodyPr wrap="square" rtlCol="0">
            <a:spAutoFit/>
          </a:bodyPr>
          <a:lstStyle/>
          <a:p>
            <a:r>
              <a:rPr lang="en-US" sz="2400" dirty="0">
                <a:latin typeface="Agency FB" panose="020B0503020202020204" pitchFamily="34" charset="0"/>
              </a:rPr>
              <a:t>inferior orbital fissure</a:t>
            </a:r>
          </a:p>
        </p:txBody>
      </p:sp>
      <p:sp>
        <p:nvSpPr>
          <p:cNvPr id="18" name="TextBox 17">
            <a:extLst>
              <a:ext uri="{FF2B5EF4-FFF2-40B4-BE49-F238E27FC236}">
                <a16:creationId xmlns:a16="http://schemas.microsoft.com/office/drawing/2014/main" id="{E1F3214D-23F5-424F-B5E3-C1CFAFD699B7}"/>
              </a:ext>
            </a:extLst>
          </p:cNvPr>
          <p:cNvSpPr txBox="1"/>
          <p:nvPr/>
        </p:nvSpPr>
        <p:spPr>
          <a:xfrm>
            <a:off x="142595" y="739452"/>
            <a:ext cx="8419213" cy="400110"/>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Agency FB" panose="020B0503020202020204" pitchFamily="34" charset="0"/>
              </a:rPr>
              <a:t>optic foramen (canal)</a:t>
            </a:r>
            <a:r>
              <a:rPr lang="en-US" sz="2000" dirty="0">
                <a:solidFill>
                  <a:srgbClr val="69A250"/>
                </a:solidFill>
                <a:latin typeface="Agency FB" panose="020B0503020202020204" pitchFamily="34" charset="0"/>
              </a:rPr>
              <a:t>: </a:t>
            </a:r>
            <a:r>
              <a:rPr lang="en-US" sz="2000" dirty="0">
                <a:latin typeface="Agency FB" panose="020B0503020202020204" pitchFamily="34" charset="0"/>
              </a:rPr>
              <a:t>transmits the optic nerve (CN II) and the ophthalmic artery</a:t>
            </a:r>
          </a:p>
        </p:txBody>
      </p:sp>
      <p:sp>
        <p:nvSpPr>
          <p:cNvPr id="22" name="TextBox 21">
            <a:extLst>
              <a:ext uri="{FF2B5EF4-FFF2-40B4-BE49-F238E27FC236}">
                <a16:creationId xmlns:a16="http://schemas.microsoft.com/office/drawing/2014/main" id="{B5324877-0B37-4DEF-BEE4-B85645406B04}"/>
              </a:ext>
            </a:extLst>
          </p:cNvPr>
          <p:cNvSpPr txBox="1"/>
          <p:nvPr/>
        </p:nvSpPr>
        <p:spPr>
          <a:xfrm>
            <a:off x="142594" y="1114387"/>
            <a:ext cx="8419213" cy="707886"/>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Agency FB" panose="020B0503020202020204" pitchFamily="34" charset="0"/>
              </a:rPr>
              <a:t>superior orbital fissure</a:t>
            </a:r>
            <a:r>
              <a:rPr lang="en-US" sz="2000" dirty="0">
                <a:solidFill>
                  <a:srgbClr val="69A250"/>
                </a:solidFill>
                <a:latin typeface="Agency FB" panose="020B0503020202020204" pitchFamily="34" charset="0"/>
              </a:rPr>
              <a:t>: </a:t>
            </a:r>
            <a:r>
              <a:rPr lang="en-US" sz="2000" dirty="0">
                <a:latin typeface="Agency FB" panose="020B0503020202020204" pitchFamily="34" charset="0"/>
              </a:rPr>
              <a:t>transmits the trigeminal (CN V), abducens (CN VI), trochlear (CN IV), and oculomotor nerve (CN III)</a:t>
            </a:r>
          </a:p>
        </p:txBody>
      </p:sp>
      <p:sp>
        <p:nvSpPr>
          <p:cNvPr id="24" name="TextBox 23">
            <a:extLst>
              <a:ext uri="{FF2B5EF4-FFF2-40B4-BE49-F238E27FC236}">
                <a16:creationId xmlns:a16="http://schemas.microsoft.com/office/drawing/2014/main" id="{A6116D7B-3DE7-4D04-9A9D-3363A3731043}"/>
              </a:ext>
            </a:extLst>
          </p:cNvPr>
          <p:cNvSpPr txBox="1"/>
          <p:nvPr/>
        </p:nvSpPr>
        <p:spPr>
          <a:xfrm>
            <a:off x="142594" y="1774685"/>
            <a:ext cx="8419213" cy="400110"/>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Agency FB" panose="020B0503020202020204" pitchFamily="34" charset="0"/>
              </a:rPr>
              <a:t>inferior orbital fissure</a:t>
            </a:r>
            <a:r>
              <a:rPr lang="en-US" sz="2000" dirty="0">
                <a:solidFill>
                  <a:srgbClr val="69A250"/>
                </a:solidFill>
                <a:latin typeface="Agency FB" panose="020B0503020202020204" pitchFamily="34" charset="0"/>
              </a:rPr>
              <a:t>: </a:t>
            </a:r>
            <a:r>
              <a:rPr lang="en-US" sz="2000" dirty="0">
                <a:latin typeface="Agency FB" panose="020B0503020202020204" pitchFamily="34" charset="0"/>
              </a:rPr>
              <a:t>transmits branches of the trigeminal (CN V)</a:t>
            </a:r>
          </a:p>
        </p:txBody>
      </p:sp>
      <p:sp>
        <p:nvSpPr>
          <p:cNvPr id="21" name="TextBox 20">
            <a:extLst>
              <a:ext uri="{FF2B5EF4-FFF2-40B4-BE49-F238E27FC236}">
                <a16:creationId xmlns:a16="http://schemas.microsoft.com/office/drawing/2014/main" id="{DCB67BB1-21F9-44D3-8D60-27429BA1AE7D}"/>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Closer Look at the Sphenoid </a:t>
            </a:r>
          </a:p>
        </p:txBody>
      </p:sp>
    </p:spTree>
    <p:extLst>
      <p:ext uri="{BB962C8B-B14F-4D97-AF65-F5344CB8AC3E}">
        <p14:creationId xmlns:p14="http://schemas.microsoft.com/office/powerpoint/2010/main" val="131160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3" grpId="0"/>
      <p:bldP spid="18" grpId="0"/>
      <p:bldP spid="22"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C4E0DD-6310-434C-A6F1-A336ECE909B8}"/>
              </a:ext>
            </a:extLst>
          </p:cNvPr>
          <p:cNvPicPr>
            <a:picLocks noChangeAspect="1"/>
          </p:cNvPicPr>
          <p:nvPr/>
        </p:nvPicPr>
        <p:blipFill>
          <a:blip r:embed="rId2"/>
          <a:stretch>
            <a:fillRect/>
          </a:stretch>
        </p:blipFill>
        <p:spPr>
          <a:xfrm>
            <a:off x="117865" y="2505267"/>
            <a:ext cx="8468671" cy="3802979"/>
          </a:xfrm>
          <a:prstGeom prst="rect">
            <a:avLst/>
          </a:prstGeom>
        </p:spPr>
      </p:pic>
      <p:sp>
        <p:nvSpPr>
          <p:cNvPr id="4" name="TextBox 3">
            <a:extLst>
              <a:ext uri="{FF2B5EF4-FFF2-40B4-BE49-F238E27FC236}">
                <a16:creationId xmlns:a16="http://schemas.microsoft.com/office/drawing/2014/main" id="{8954D252-32DD-4768-90BA-5FA7F0969F0E}"/>
              </a:ext>
            </a:extLst>
          </p:cNvPr>
          <p:cNvSpPr txBox="1"/>
          <p:nvPr/>
        </p:nvSpPr>
        <p:spPr>
          <a:xfrm>
            <a:off x="8396279" y="6257040"/>
            <a:ext cx="507807" cy="461665"/>
          </a:xfrm>
          <a:prstGeom prst="rect">
            <a:avLst/>
          </a:prstGeom>
          <a:noFill/>
        </p:spPr>
        <p:txBody>
          <a:bodyPr wrap="square" rtlCol="0">
            <a:spAutoFit/>
          </a:bodyPr>
          <a:lstStyle/>
          <a:p>
            <a:pPr algn="r"/>
            <a:r>
              <a:rPr lang="en-US" sz="2400" dirty="0">
                <a:latin typeface="Agency FB" panose="020B0503020202020204" pitchFamily="34" charset="0"/>
              </a:rPr>
              <a:t>9</a:t>
            </a:r>
          </a:p>
        </p:txBody>
      </p:sp>
      <p:sp>
        <p:nvSpPr>
          <p:cNvPr id="5" name="Oval 4">
            <a:extLst>
              <a:ext uri="{FF2B5EF4-FFF2-40B4-BE49-F238E27FC236}">
                <a16:creationId xmlns:a16="http://schemas.microsoft.com/office/drawing/2014/main" id="{BBAB69F3-337C-4188-9CEC-AC8BCF401B82}"/>
              </a:ext>
            </a:extLst>
          </p:cNvPr>
          <p:cNvSpPr/>
          <p:nvPr/>
        </p:nvSpPr>
        <p:spPr>
          <a:xfrm>
            <a:off x="8515350" y="6308246"/>
            <a:ext cx="400050" cy="35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ECF6651-8BA9-4428-BE38-74525DEC95E9}"/>
              </a:ext>
            </a:extLst>
          </p:cNvPr>
          <p:cNvSpPr txBox="1"/>
          <p:nvPr/>
        </p:nvSpPr>
        <p:spPr>
          <a:xfrm>
            <a:off x="142595" y="1798903"/>
            <a:ext cx="7185795" cy="400110"/>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Agency FB" panose="020B0503020202020204" pitchFamily="34" charset="0"/>
              </a:rPr>
              <a:t>foramen lacerum</a:t>
            </a:r>
            <a:r>
              <a:rPr lang="en-US" sz="2000" dirty="0">
                <a:solidFill>
                  <a:srgbClr val="69A250"/>
                </a:solidFill>
                <a:latin typeface="Agency FB" panose="020B0503020202020204" pitchFamily="34" charset="0"/>
              </a:rPr>
              <a:t>: </a:t>
            </a:r>
            <a:r>
              <a:rPr lang="en-US" sz="2000" dirty="0">
                <a:latin typeface="Agency FB" panose="020B0503020202020204" pitchFamily="34" charset="0"/>
              </a:rPr>
              <a:t>transmits branch of ascending pharyngeal artery  </a:t>
            </a:r>
          </a:p>
        </p:txBody>
      </p:sp>
      <p:sp>
        <p:nvSpPr>
          <p:cNvPr id="11" name="TextBox 10">
            <a:extLst>
              <a:ext uri="{FF2B5EF4-FFF2-40B4-BE49-F238E27FC236}">
                <a16:creationId xmlns:a16="http://schemas.microsoft.com/office/drawing/2014/main" id="{A234D98F-7E41-422F-A9A9-51FE098FEB55}"/>
              </a:ext>
            </a:extLst>
          </p:cNvPr>
          <p:cNvSpPr txBox="1"/>
          <p:nvPr/>
        </p:nvSpPr>
        <p:spPr>
          <a:xfrm>
            <a:off x="142595" y="701047"/>
            <a:ext cx="7945744" cy="400110"/>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Agency FB" panose="020B0503020202020204" pitchFamily="34" charset="0"/>
              </a:rPr>
              <a:t>foramen rotundum</a:t>
            </a:r>
            <a:r>
              <a:rPr lang="en-US" sz="2000" dirty="0">
                <a:solidFill>
                  <a:srgbClr val="69A250"/>
                </a:solidFill>
                <a:latin typeface="Agency FB" panose="020B0503020202020204" pitchFamily="34" charset="0"/>
              </a:rPr>
              <a:t>: </a:t>
            </a:r>
            <a:r>
              <a:rPr lang="en-US" sz="2000" dirty="0">
                <a:latin typeface="Agency FB" panose="020B0503020202020204" pitchFamily="34" charset="0"/>
              </a:rPr>
              <a:t>transmits the maxillary (branch of CN V, trigeminal)</a:t>
            </a:r>
          </a:p>
        </p:txBody>
      </p:sp>
      <p:sp>
        <p:nvSpPr>
          <p:cNvPr id="18" name="TextBox 17">
            <a:extLst>
              <a:ext uri="{FF2B5EF4-FFF2-40B4-BE49-F238E27FC236}">
                <a16:creationId xmlns:a16="http://schemas.microsoft.com/office/drawing/2014/main" id="{CC2BD954-AA38-43FC-8C4A-63E07C22991C}"/>
              </a:ext>
            </a:extLst>
          </p:cNvPr>
          <p:cNvSpPr txBox="1"/>
          <p:nvPr/>
        </p:nvSpPr>
        <p:spPr>
          <a:xfrm>
            <a:off x="142595" y="1432951"/>
            <a:ext cx="8310323" cy="400110"/>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Agency FB" panose="020B0503020202020204" pitchFamily="34" charset="0"/>
              </a:rPr>
              <a:t>foramen spinosum</a:t>
            </a:r>
            <a:r>
              <a:rPr lang="en-US" sz="2000" dirty="0">
                <a:solidFill>
                  <a:srgbClr val="69A250"/>
                </a:solidFill>
                <a:latin typeface="Agency FB" panose="020B0503020202020204" pitchFamily="34" charset="0"/>
              </a:rPr>
              <a:t>: </a:t>
            </a:r>
            <a:r>
              <a:rPr lang="en-US" sz="2000" dirty="0">
                <a:latin typeface="Agency FB" panose="020B0503020202020204" pitchFamily="34" charset="0"/>
              </a:rPr>
              <a:t>transmits the anterior branch of the middle meningeal artery </a:t>
            </a:r>
          </a:p>
        </p:txBody>
      </p:sp>
      <p:sp>
        <p:nvSpPr>
          <p:cNvPr id="22" name="TextBox 21">
            <a:extLst>
              <a:ext uri="{FF2B5EF4-FFF2-40B4-BE49-F238E27FC236}">
                <a16:creationId xmlns:a16="http://schemas.microsoft.com/office/drawing/2014/main" id="{11F8C29E-717C-43BE-BBD0-6B9C7BAC4639}"/>
              </a:ext>
            </a:extLst>
          </p:cNvPr>
          <p:cNvSpPr txBox="1"/>
          <p:nvPr/>
        </p:nvSpPr>
        <p:spPr>
          <a:xfrm>
            <a:off x="142595" y="1066999"/>
            <a:ext cx="8419213" cy="400110"/>
          </a:xfrm>
          <a:prstGeom prst="rect">
            <a:avLst/>
          </a:prstGeom>
          <a:noFill/>
        </p:spPr>
        <p:txBody>
          <a:bodyPr wrap="square" rtlCol="0">
            <a:spAutoFit/>
          </a:bodyPr>
          <a:lstStyle/>
          <a:p>
            <a:pPr marL="457200" indent="-457200">
              <a:buFont typeface="Arial" panose="020B0604020202020204" pitchFamily="34" charset="0"/>
              <a:buChar char="•"/>
            </a:pPr>
            <a:r>
              <a:rPr lang="en-US" sz="2000" b="1" dirty="0">
                <a:solidFill>
                  <a:srgbClr val="69A250"/>
                </a:solidFill>
                <a:latin typeface="Agency FB" panose="020B0503020202020204" pitchFamily="34" charset="0"/>
              </a:rPr>
              <a:t>foramen </a:t>
            </a:r>
            <a:r>
              <a:rPr lang="en-US" sz="2000" b="1" dirty="0" err="1">
                <a:solidFill>
                  <a:srgbClr val="69A250"/>
                </a:solidFill>
                <a:latin typeface="Agency FB" panose="020B0503020202020204" pitchFamily="34" charset="0"/>
              </a:rPr>
              <a:t>ovale</a:t>
            </a:r>
            <a:r>
              <a:rPr lang="en-US" sz="2000" dirty="0">
                <a:solidFill>
                  <a:srgbClr val="69A250"/>
                </a:solidFill>
                <a:latin typeface="Agency FB" panose="020B0503020202020204" pitchFamily="34" charset="0"/>
              </a:rPr>
              <a:t>: </a:t>
            </a:r>
            <a:r>
              <a:rPr lang="en-US" sz="2000" dirty="0">
                <a:latin typeface="Agency FB" panose="020B0503020202020204" pitchFamily="34" charset="0"/>
              </a:rPr>
              <a:t>transmits mandibular nerve (branch of CN V, trigeminal)</a:t>
            </a:r>
          </a:p>
        </p:txBody>
      </p:sp>
      <p:sp>
        <p:nvSpPr>
          <p:cNvPr id="12" name="TextBox 11">
            <a:extLst>
              <a:ext uri="{FF2B5EF4-FFF2-40B4-BE49-F238E27FC236}">
                <a16:creationId xmlns:a16="http://schemas.microsoft.com/office/drawing/2014/main" id="{81C2C2CD-3F37-472B-964F-3B7D8A8FD45F}"/>
              </a:ext>
            </a:extLst>
          </p:cNvPr>
          <p:cNvSpPr txBox="1"/>
          <p:nvPr/>
        </p:nvSpPr>
        <p:spPr>
          <a:xfrm>
            <a:off x="142595" y="89286"/>
            <a:ext cx="8419213" cy="584775"/>
          </a:xfrm>
          <a:prstGeom prst="rect">
            <a:avLst/>
          </a:prstGeom>
          <a:noFill/>
        </p:spPr>
        <p:txBody>
          <a:bodyPr wrap="square" rtlCol="0">
            <a:spAutoFit/>
          </a:bodyPr>
          <a:lstStyle/>
          <a:p>
            <a:r>
              <a:rPr lang="en-US" sz="3200" dirty="0">
                <a:latin typeface="Agency FB" panose="020B0503020202020204" pitchFamily="34" charset="0"/>
              </a:rPr>
              <a:t>Cranial Bones – Closer Look at the Sphenoid </a:t>
            </a:r>
          </a:p>
        </p:txBody>
      </p:sp>
      <p:cxnSp>
        <p:nvCxnSpPr>
          <p:cNvPr id="8" name="Straight Arrow Connector 7">
            <a:extLst>
              <a:ext uri="{FF2B5EF4-FFF2-40B4-BE49-F238E27FC236}">
                <a16:creationId xmlns:a16="http://schemas.microsoft.com/office/drawing/2014/main" id="{89FF4B7C-C3D4-4707-885B-28CF8612D640}"/>
              </a:ext>
            </a:extLst>
          </p:cNvPr>
          <p:cNvCxnSpPr>
            <a:cxnSpLocks/>
          </p:cNvCxnSpPr>
          <p:nvPr/>
        </p:nvCxnSpPr>
        <p:spPr>
          <a:xfrm flipV="1">
            <a:off x="3512265" y="3942215"/>
            <a:ext cx="3948270" cy="39967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EC0F78-655F-4A54-A235-D2050389AC8C}"/>
              </a:ext>
            </a:extLst>
          </p:cNvPr>
          <p:cNvCxnSpPr>
            <a:cxnSpLocks/>
          </p:cNvCxnSpPr>
          <p:nvPr/>
        </p:nvCxnSpPr>
        <p:spPr>
          <a:xfrm flipV="1">
            <a:off x="3065158" y="4660252"/>
            <a:ext cx="4080484" cy="10553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7654BA3-DBA7-45AA-9B84-BA1CFEE8EF85}"/>
              </a:ext>
            </a:extLst>
          </p:cNvPr>
          <p:cNvCxnSpPr>
            <a:cxnSpLocks/>
          </p:cNvCxnSpPr>
          <p:nvPr/>
        </p:nvCxnSpPr>
        <p:spPr>
          <a:xfrm flipV="1">
            <a:off x="3512265" y="4918246"/>
            <a:ext cx="3360874" cy="40682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C1975C-CC09-4AE5-9AD8-B3E1359FD754}"/>
              </a:ext>
            </a:extLst>
          </p:cNvPr>
          <p:cNvCxnSpPr>
            <a:cxnSpLocks/>
          </p:cNvCxnSpPr>
          <p:nvPr/>
        </p:nvCxnSpPr>
        <p:spPr>
          <a:xfrm flipV="1">
            <a:off x="3512265" y="5014092"/>
            <a:ext cx="3552609" cy="717794"/>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4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P spid="2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57C8B1F-117E-49F2-9057-70F281565062}">
  <we:reference id="a3b40b4f-8edf-490e-9df1-7e66f93912bf" version="1.1.0.0" store="EXCatalog" storeType="EXCatalog"/>
  <we:alternateReferences>
    <we:reference id="WA104380526" version="1.1.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4943</TotalTime>
  <Words>2334</Words>
  <Application>Microsoft Office PowerPoint</Application>
  <PresentationFormat>On-screen Show (4:3)</PresentationFormat>
  <Paragraphs>207</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Agency FB</vt: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Dingess, Paige</dc:creator>
  <cp:lastModifiedBy>Dingess, Paige</cp:lastModifiedBy>
  <cp:revision>208</cp:revision>
  <dcterms:created xsi:type="dcterms:W3CDTF">2021-09-30T15:33:32Z</dcterms:created>
  <dcterms:modified xsi:type="dcterms:W3CDTF">2023-08-23T16:58:41Z</dcterms:modified>
</cp:coreProperties>
</file>